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59" r:id="rId4"/>
    <p:sldId id="286" r:id="rId5"/>
    <p:sldId id="290" r:id="rId6"/>
    <p:sldId id="298" r:id="rId7"/>
    <p:sldId id="299" r:id="rId8"/>
    <p:sldId id="289" r:id="rId9"/>
    <p:sldId id="282" r:id="rId10"/>
    <p:sldId id="285" r:id="rId11"/>
    <p:sldId id="283" r:id="rId12"/>
    <p:sldId id="294" r:id="rId13"/>
    <p:sldId id="291" r:id="rId14"/>
    <p:sldId id="274" r:id="rId15"/>
    <p:sldId id="295" r:id="rId16"/>
    <p:sldId id="296" r:id="rId17"/>
    <p:sldId id="297" r:id="rId18"/>
    <p:sldId id="304" r:id="rId19"/>
    <p:sldId id="293" r:id="rId20"/>
    <p:sldId id="303" r:id="rId21"/>
    <p:sldId id="300" r:id="rId22"/>
    <p:sldId id="273" r:id="rId23"/>
    <p:sldId id="301" r:id="rId24"/>
    <p:sldId id="278" r:id="rId25"/>
    <p:sldId id="261" r:id="rId2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ahra AlMousa" initials="Z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ferSingleView="1">
    <p:restoredLeft sz="34567" autoAdjust="0"/>
    <p:restoredTop sz="94245" autoAdjust="0"/>
  </p:normalViewPr>
  <p:slideViewPr>
    <p:cSldViewPr>
      <p:cViewPr varScale="1">
        <p:scale>
          <a:sx n="89" d="100"/>
          <a:sy n="89" d="100"/>
        </p:scale>
        <p:origin x="1638" y="90"/>
      </p:cViewPr>
      <p:guideLst>
        <p:guide orient="horz" pos="2160"/>
        <p:guide pos="2880"/>
      </p:guideLst>
    </p:cSldViewPr>
  </p:slideViewPr>
  <p:outlineViewPr>
    <p:cViewPr>
      <p:scale>
        <a:sx n="33" d="100"/>
        <a:sy n="33" d="100"/>
      </p:scale>
      <p:origin x="0" y="12084"/>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D5C67C-9663-4A05-896A-AD08194E4367}" type="doc">
      <dgm:prSet loTypeId="urn:microsoft.com/office/officeart/2005/8/layout/process2" loCatId="process" qsTypeId="urn:microsoft.com/office/officeart/2005/8/quickstyle/simple1" qsCatId="simple" csTypeId="urn:microsoft.com/office/officeart/2005/8/colors/accent1_2" csCatId="accent1" phldr="1"/>
      <dgm:spPr/>
    </dgm:pt>
    <dgm:pt modelId="{2E86ED02-F2C9-4271-9974-B38DF302742F}">
      <dgm:prSet phldrT="[Text]" custT="1"/>
      <dgm:spPr/>
      <dgm:t>
        <a:bodyPr/>
        <a:lstStyle/>
        <a:p>
          <a:pPr rtl="1"/>
          <a:r>
            <a:rPr lang="ar-KW" sz="2800" dirty="0" smtClean="0"/>
            <a:t>الالتزام بتطبيق قرار رقم (24) لسنة 2013بشأن الضوابط الخاصة بآلية الترشح لعضوية مجلس إدارة الشخص المرخص له</a:t>
          </a:r>
        </a:p>
      </dgm:t>
    </dgm:pt>
    <dgm:pt modelId="{BA3C2018-AE36-4C7D-9DD0-BF8ED03EE63F}" type="parTrans" cxnId="{0C738B7F-2462-4476-BFA6-5C7E0A8D62B3}">
      <dgm:prSet/>
      <dgm:spPr/>
      <dgm:t>
        <a:bodyPr/>
        <a:lstStyle/>
        <a:p>
          <a:endParaRPr lang="en-US"/>
        </a:p>
      </dgm:t>
    </dgm:pt>
    <dgm:pt modelId="{E88462AF-BDAA-457F-A50A-4583103C09CF}" type="sibTrans" cxnId="{0C738B7F-2462-4476-BFA6-5C7E0A8D62B3}">
      <dgm:prSet/>
      <dgm:spPr/>
      <dgm:t>
        <a:bodyPr/>
        <a:lstStyle/>
        <a:p>
          <a:endParaRPr lang="en-US" dirty="0"/>
        </a:p>
      </dgm:t>
    </dgm:pt>
    <dgm:pt modelId="{AAA7510D-917F-4B74-89C0-EBC684DD9C53}">
      <dgm:prSet phldrT="[Text]" custT="1"/>
      <dgm:spPr/>
      <dgm:t>
        <a:bodyPr/>
        <a:lstStyle/>
        <a:p>
          <a:r>
            <a:rPr lang="ar-KW" sz="2800" dirty="0" smtClean="0"/>
            <a:t>التقدم للهيئة بجميع طلبات الترشح </a:t>
          </a:r>
          <a:endParaRPr lang="en-US" sz="2800" dirty="0"/>
        </a:p>
      </dgm:t>
    </dgm:pt>
    <dgm:pt modelId="{36CADEB5-9447-4EE1-98FF-3F09289875D4}" type="parTrans" cxnId="{E0A1361F-66E7-4272-8889-13BE3D6C236D}">
      <dgm:prSet/>
      <dgm:spPr/>
      <dgm:t>
        <a:bodyPr/>
        <a:lstStyle/>
        <a:p>
          <a:endParaRPr lang="en-US"/>
        </a:p>
      </dgm:t>
    </dgm:pt>
    <dgm:pt modelId="{CCF872A4-EBB3-45DB-B223-2C5026CE7D9E}" type="sibTrans" cxnId="{E0A1361F-66E7-4272-8889-13BE3D6C236D}">
      <dgm:prSet/>
      <dgm:spPr/>
      <dgm:t>
        <a:bodyPr/>
        <a:lstStyle/>
        <a:p>
          <a:endParaRPr lang="en-US" dirty="0"/>
        </a:p>
      </dgm:t>
    </dgm:pt>
    <dgm:pt modelId="{0E1FA886-3F48-47D3-8BD2-763B9A20C732}">
      <dgm:prSet phldrT="[Text]" custT="1"/>
      <dgm:spPr/>
      <dgm:t>
        <a:bodyPr/>
        <a:lstStyle/>
        <a:p>
          <a:r>
            <a:rPr lang="ar-KW" sz="2800" dirty="0" smtClean="0"/>
            <a:t>دراسة طلبات الترشح وإخطارالشخص المرخص له بقرار الهيئة  </a:t>
          </a:r>
        </a:p>
      </dgm:t>
    </dgm:pt>
    <dgm:pt modelId="{8D7B44F6-DAE7-4D80-9616-DF9726397612}" type="parTrans" cxnId="{4BB5B6D8-890D-493C-8B90-A7C924BD87E4}">
      <dgm:prSet/>
      <dgm:spPr/>
      <dgm:t>
        <a:bodyPr/>
        <a:lstStyle/>
        <a:p>
          <a:endParaRPr lang="en-US"/>
        </a:p>
      </dgm:t>
    </dgm:pt>
    <dgm:pt modelId="{2CB92275-06F7-46A9-8B81-C868C38914B2}" type="sibTrans" cxnId="{4BB5B6D8-890D-493C-8B90-A7C924BD87E4}">
      <dgm:prSet/>
      <dgm:spPr/>
      <dgm:t>
        <a:bodyPr/>
        <a:lstStyle/>
        <a:p>
          <a:endParaRPr lang="en-US" dirty="0"/>
        </a:p>
      </dgm:t>
    </dgm:pt>
    <dgm:pt modelId="{2F3DAE64-F228-436D-AA62-9E72BB23F071}">
      <dgm:prSet phldrT="[Text]" custT="1"/>
      <dgm:spPr/>
      <dgm:t>
        <a:bodyPr/>
        <a:lstStyle/>
        <a:p>
          <a:pPr rtl="1"/>
          <a:r>
            <a:rPr lang="ar-KW" sz="2800" dirty="0" smtClean="0"/>
            <a:t>التأشير في سجل الهيئة بعد تزويد الهيئة بشهادة لمن يهمه الأمر النهائية الصادرة عن وزارة التجارة والصناعة</a:t>
          </a:r>
        </a:p>
      </dgm:t>
    </dgm:pt>
    <dgm:pt modelId="{E839E031-AD0B-49FE-8839-BFE2769F0744}" type="parTrans" cxnId="{D19BC663-7498-4790-BF48-67DD47F32F3D}">
      <dgm:prSet/>
      <dgm:spPr/>
      <dgm:t>
        <a:bodyPr/>
        <a:lstStyle/>
        <a:p>
          <a:endParaRPr lang="en-US"/>
        </a:p>
      </dgm:t>
    </dgm:pt>
    <dgm:pt modelId="{9812D55A-8902-4EDC-834F-43C2B9A4D9CC}" type="sibTrans" cxnId="{D19BC663-7498-4790-BF48-67DD47F32F3D}">
      <dgm:prSet/>
      <dgm:spPr/>
      <dgm:t>
        <a:bodyPr/>
        <a:lstStyle/>
        <a:p>
          <a:endParaRPr lang="en-US"/>
        </a:p>
      </dgm:t>
    </dgm:pt>
    <dgm:pt modelId="{91AD49F4-3724-49D0-88AD-DA1C7CA5C957}" type="pres">
      <dgm:prSet presAssocID="{8CD5C67C-9663-4A05-896A-AD08194E4367}" presName="linearFlow" presStyleCnt="0">
        <dgm:presLayoutVars>
          <dgm:resizeHandles val="exact"/>
        </dgm:presLayoutVars>
      </dgm:prSet>
      <dgm:spPr/>
    </dgm:pt>
    <dgm:pt modelId="{CDA458D9-9E2C-4DDB-9E3F-DE557FD3B640}" type="pres">
      <dgm:prSet presAssocID="{2E86ED02-F2C9-4271-9974-B38DF302742F}" presName="node" presStyleLbl="node1" presStyleIdx="0" presStyleCnt="4" custScaleX="315908" custScaleY="246795" custLinFactNeighborX="-21032" custLinFactNeighborY="34412">
        <dgm:presLayoutVars>
          <dgm:bulletEnabled val="1"/>
        </dgm:presLayoutVars>
      </dgm:prSet>
      <dgm:spPr/>
      <dgm:t>
        <a:bodyPr/>
        <a:lstStyle/>
        <a:p>
          <a:endParaRPr lang="en-US"/>
        </a:p>
      </dgm:t>
    </dgm:pt>
    <dgm:pt modelId="{57A9139B-77DF-4AE3-ADA5-7280FC55862E}" type="pres">
      <dgm:prSet presAssocID="{E88462AF-BDAA-457F-A50A-4583103C09CF}" presName="sibTrans" presStyleLbl="sibTrans2D1" presStyleIdx="0" presStyleCnt="3"/>
      <dgm:spPr/>
      <dgm:t>
        <a:bodyPr/>
        <a:lstStyle/>
        <a:p>
          <a:endParaRPr lang="en-US"/>
        </a:p>
      </dgm:t>
    </dgm:pt>
    <dgm:pt modelId="{5A14905E-D82E-437D-98A1-820D9190E25C}" type="pres">
      <dgm:prSet presAssocID="{E88462AF-BDAA-457F-A50A-4583103C09CF}" presName="connectorText" presStyleLbl="sibTrans2D1" presStyleIdx="0" presStyleCnt="3"/>
      <dgm:spPr/>
      <dgm:t>
        <a:bodyPr/>
        <a:lstStyle/>
        <a:p>
          <a:endParaRPr lang="en-US"/>
        </a:p>
      </dgm:t>
    </dgm:pt>
    <dgm:pt modelId="{2C2636A7-6A1E-4F8F-BCEE-9DA28739B3A5}" type="pres">
      <dgm:prSet presAssocID="{AAA7510D-917F-4B74-89C0-EBC684DD9C53}" presName="node" presStyleLbl="node1" presStyleIdx="1" presStyleCnt="4" custScaleX="313712" custScaleY="91173" custLinFactNeighborX="-21822" custLinFactNeighborY="2764">
        <dgm:presLayoutVars>
          <dgm:bulletEnabled val="1"/>
        </dgm:presLayoutVars>
      </dgm:prSet>
      <dgm:spPr/>
      <dgm:t>
        <a:bodyPr/>
        <a:lstStyle/>
        <a:p>
          <a:endParaRPr lang="en-US"/>
        </a:p>
      </dgm:t>
    </dgm:pt>
    <dgm:pt modelId="{925C3DC1-FDE1-4F74-9C59-0AEDF08A4F14}" type="pres">
      <dgm:prSet presAssocID="{CCF872A4-EBB3-45DB-B223-2C5026CE7D9E}" presName="sibTrans" presStyleLbl="sibTrans2D1" presStyleIdx="1" presStyleCnt="3"/>
      <dgm:spPr/>
      <dgm:t>
        <a:bodyPr/>
        <a:lstStyle/>
        <a:p>
          <a:endParaRPr lang="en-US"/>
        </a:p>
      </dgm:t>
    </dgm:pt>
    <dgm:pt modelId="{5C53ACFA-49B6-4324-AF37-D9C655C384D7}" type="pres">
      <dgm:prSet presAssocID="{CCF872A4-EBB3-45DB-B223-2C5026CE7D9E}" presName="connectorText" presStyleLbl="sibTrans2D1" presStyleIdx="1" presStyleCnt="3"/>
      <dgm:spPr/>
      <dgm:t>
        <a:bodyPr/>
        <a:lstStyle/>
        <a:p>
          <a:endParaRPr lang="en-US"/>
        </a:p>
      </dgm:t>
    </dgm:pt>
    <dgm:pt modelId="{BE3F917C-CA4C-4257-BF3D-0A8412D28585}" type="pres">
      <dgm:prSet presAssocID="{0E1FA886-3F48-47D3-8BD2-763B9A20C732}" presName="node" presStyleLbl="node1" presStyleIdx="2" presStyleCnt="4" custScaleX="313712" custScaleY="160074" custLinFactNeighborX="-20914" custLinFactNeighborY="-9649">
        <dgm:presLayoutVars>
          <dgm:bulletEnabled val="1"/>
        </dgm:presLayoutVars>
      </dgm:prSet>
      <dgm:spPr/>
      <dgm:t>
        <a:bodyPr/>
        <a:lstStyle/>
        <a:p>
          <a:endParaRPr lang="en-US"/>
        </a:p>
      </dgm:t>
    </dgm:pt>
    <dgm:pt modelId="{4663AF0E-BBB1-4EBF-A2A7-EF08AFEC98B0}" type="pres">
      <dgm:prSet presAssocID="{2CB92275-06F7-46A9-8B81-C868C38914B2}" presName="sibTrans" presStyleLbl="sibTrans2D1" presStyleIdx="2" presStyleCnt="3" custLinFactNeighborX="20243" custLinFactNeighborY="6732"/>
      <dgm:spPr/>
      <dgm:t>
        <a:bodyPr/>
        <a:lstStyle/>
        <a:p>
          <a:endParaRPr lang="en-US"/>
        </a:p>
      </dgm:t>
    </dgm:pt>
    <dgm:pt modelId="{4A6D73CA-EC45-43CA-8B28-9B3BE96B8580}" type="pres">
      <dgm:prSet presAssocID="{2CB92275-06F7-46A9-8B81-C868C38914B2}" presName="connectorText" presStyleLbl="sibTrans2D1" presStyleIdx="2" presStyleCnt="3"/>
      <dgm:spPr/>
      <dgm:t>
        <a:bodyPr/>
        <a:lstStyle/>
        <a:p>
          <a:endParaRPr lang="en-US"/>
        </a:p>
      </dgm:t>
    </dgm:pt>
    <dgm:pt modelId="{876A0D52-02E8-4B86-BE00-D26AE3382D42}" type="pres">
      <dgm:prSet presAssocID="{2F3DAE64-F228-436D-AA62-9E72BB23F071}" presName="node" presStyleLbl="node1" presStyleIdx="3" presStyleCnt="4" custScaleX="313712" custScaleY="232826" custLinFactNeighborX="-20914" custLinFactNeighborY="-24216">
        <dgm:presLayoutVars>
          <dgm:bulletEnabled val="1"/>
        </dgm:presLayoutVars>
      </dgm:prSet>
      <dgm:spPr/>
      <dgm:t>
        <a:bodyPr/>
        <a:lstStyle/>
        <a:p>
          <a:endParaRPr lang="en-US"/>
        </a:p>
      </dgm:t>
    </dgm:pt>
  </dgm:ptLst>
  <dgm:cxnLst>
    <dgm:cxn modelId="{F8877F80-F559-4FC6-B458-BBD1BC4B1730}" type="presOf" srcId="{2E86ED02-F2C9-4271-9974-B38DF302742F}" destId="{CDA458D9-9E2C-4DDB-9E3F-DE557FD3B640}" srcOrd="0" destOrd="0" presId="urn:microsoft.com/office/officeart/2005/8/layout/process2"/>
    <dgm:cxn modelId="{5C57F5DD-65F9-4EAB-9422-B2A7934417A6}" type="presOf" srcId="{CCF872A4-EBB3-45DB-B223-2C5026CE7D9E}" destId="{5C53ACFA-49B6-4324-AF37-D9C655C384D7}" srcOrd="1" destOrd="0" presId="urn:microsoft.com/office/officeart/2005/8/layout/process2"/>
    <dgm:cxn modelId="{7FE3D364-77A6-45D1-9F56-BCC55BD5C935}" type="presOf" srcId="{8CD5C67C-9663-4A05-896A-AD08194E4367}" destId="{91AD49F4-3724-49D0-88AD-DA1C7CA5C957}" srcOrd="0" destOrd="0" presId="urn:microsoft.com/office/officeart/2005/8/layout/process2"/>
    <dgm:cxn modelId="{4BB5B6D8-890D-493C-8B90-A7C924BD87E4}" srcId="{8CD5C67C-9663-4A05-896A-AD08194E4367}" destId="{0E1FA886-3F48-47D3-8BD2-763B9A20C732}" srcOrd="2" destOrd="0" parTransId="{8D7B44F6-DAE7-4D80-9616-DF9726397612}" sibTransId="{2CB92275-06F7-46A9-8B81-C868C38914B2}"/>
    <dgm:cxn modelId="{BA646958-79EB-4DA6-82B8-59E10EE712F6}" type="presOf" srcId="{CCF872A4-EBB3-45DB-B223-2C5026CE7D9E}" destId="{925C3DC1-FDE1-4F74-9C59-0AEDF08A4F14}" srcOrd="0" destOrd="0" presId="urn:microsoft.com/office/officeart/2005/8/layout/process2"/>
    <dgm:cxn modelId="{0D5576E2-F984-4B9C-B74B-1907B79A4E55}" type="presOf" srcId="{2CB92275-06F7-46A9-8B81-C868C38914B2}" destId="{4A6D73CA-EC45-43CA-8B28-9B3BE96B8580}" srcOrd="1" destOrd="0" presId="urn:microsoft.com/office/officeart/2005/8/layout/process2"/>
    <dgm:cxn modelId="{D19BC663-7498-4790-BF48-67DD47F32F3D}" srcId="{8CD5C67C-9663-4A05-896A-AD08194E4367}" destId="{2F3DAE64-F228-436D-AA62-9E72BB23F071}" srcOrd="3" destOrd="0" parTransId="{E839E031-AD0B-49FE-8839-BFE2769F0744}" sibTransId="{9812D55A-8902-4EDC-834F-43C2B9A4D9CC}"/>
    <dgm:cxn modelId="{E0A1361F-66E7-4272-8889-13BE3D6C236D}" srcId="{8CD5C67C-9663-4A05-896A-AD08194E4367}" destId="{AAA7510D-917F-4B74-89C0-EBC684DD9C53}" srcOrd="1" destOrd="0" parTransId="{36CADEB5-9447-4EE1-98FF-3F09289875D4}" sibTransId="{CCF872A4-EBB3-45DB-B223-2C5026CE7D9E}"/>
    <dgm:cxn modelId="{A6C2576C-8CDE-4BCE-BCC8-674A489D691C}" type="presOf" srcId="{2CB92275-06F7-46A9-8B81-C868C38914B2}" destId="{4663AF0E-BBB1-4EBF-A2A7-EF08AFEC98B0}" srcOrd="0" destOrd="0" presId="urn:microsoft.com/office/officeart/2005/8/layout/process2"/>
    <dgm:cxn modelId="{0C738B7F-2462-4476-BFA6-5C7E0A8D62B3}" srcId="{8CD5C67C-9663-4A05-896A-AD08194E4367}" destId="{2E86ED02-F2C9-4271-9974-B38DF302742F}" srcOrd="0" destOrd="0" parTransId="{BA3C2018-AE36-4C7D-9DD0-BF8ED03EE63F}" sibTransId="{E88462AF-BDAA-457F-A50A-4583103C09CF}"/>
    <dgm:cxn modelId="{FA25AD01-5704-479B-A5D9-EB275A725656}" type="presOf" srcId="{2F3DAE64-F228-436D-AA62-9E72BB23F071}" destId="{876A0D52-02E8-4B86-BE00-D26AE3382D42}" srcOrd="0" destOrd="0" presId="urn:microsoft.com/office/officeart/2005/8/layout/process2"/>
    <dgm:cxn modelId="{F254FA45-43A1-4BD6-9D40-F03D9F6ACFA5}" type="presOf" srcId="{E88462AF-BDAA-457F-A50A-4583103C09CF}" destId="{5A14905E-D82E-437D-98A1-820D9190E25C}" srcOrd="1" destOrd="0" presId="urn:microsoft.com/office/officeart/2005/8/layout/process2"/>
    <dgm:cxn modelId="{4B8FA352-B28D-451E-AB60-E3BDC33C13AC}" type="presOf" srcId="{E88462AF-BDAA-457F-A50A-4583103C09CF}" destId="{57A9139B-77DF-4AE3-ADA5-7280FC55862E}" srcOrd="0" destOrd="0" presId="urn:microsoft.com/office/officeart/2005/8/layout/process2"/>
    <dgm:cxn modelId="{0C339B46-F5B5-4FAF-80AC-978424613E37}" type="presOf" srcId="{AAA7510D-917F-4B74-89C0-EBC684DD9C53}" destId="{2C2636A7-6A1E-4F8F-BCEE-9DA28739B3A5}" srcOrd="0" destOrd="0" presId="urn:microsoft.com/office/officeart/2005/8/layout/process2"/>
    <dgm:cxn modelId="{DE57B290-CAD5-4C0E-B460-E578FE7E415A}" type="presOf" srcId="{0E1FA886-3F48-47D3-8BD2-763B9A20C732}" destId="{BE3F917C-CA4C-4257-BF3D-0A8412D28585}" srcOrd="0" destOrd="0" presId="urn:microsoft.com/office/officeart/2005/8/layout/process2"/>
    <dgm:cxn modelId="{9FF62B26-2454-45BE-9AE6-F06C7C9E21EA}" type="presParOf" srcId="{91AD49F4-3724-49D0-88AD-DA1C7CA5C957}" destId="{CDA458D9-9E2C-4DDB-9E3F-DE557FD3B640}" srcOrd="0" destOrd="0" presId="urn:microsoft.com/office/officeart/2005/8/layout/process2"/>
    <dgm:cxn modelId="{B3287603-0040-44B6-8A14-E77C9A175DF6}" type="presParOf" srcId="{91AD49F4-3724-49D0-88AD-DA1C7CA5C957}" destId="{57A9139B-77DF-4AE3-ADA5-7280FC55862E}" srcOrd="1" destOrd="0" presId="urn:microsoft.com/office/officeart/2005/8/layout/process2"/>
    <dgm:cxn modelId="{3BC4F327-F6C2-4E88-8DA4-CB1230249D94}" type="presParOf" srcId="{57A9139B-77DF-4AE3-ADA5-7280FC55862E}" destId="{5A14905E-D82E-437D-98A1-820D9190E25C}" srcOrd="0" destOrd="0" presId="urn:microsoft.com/office/officeart/2005/8/layout/process2"/>
    <dgm:cxn modelId="{B4D172BB-016C-49FA-A5B2-6BE9B21D35EA}" type="presParOf" srcId="{91AD49F4-3724-49D0-88AD-DA1C7CA5C957}" destId="{2C2636A7-6A1E-4F8F-BCEE-9DA28739B3A5}" srcOrd="2" destOrd="0" presId="urn:microsoft.com/office/officeart/2005/8/layout/process2"/>
    <dgm:cxn modelId="{EE429FFF-8E88-47E0-8191-6641CE526CCD}" type="presParOf" srcId="{91AD49F4-3724-49D0-88AD-DA1C7CA5C957}" destId="{925C3DC1-FDE1-4F74-9C59-0AEDF08A4F14}" srcOrd="3" destOrd="0" presId="urn:microsoft.com/office/officeart/2005/8/layout/process2"/>
    <dgm:cxn modelId="{B299B5DE-9F1F-425F-81C5-47DF1BB52FE3}" type="presParOf" srcId="{925C3DC1-FDE1-4F74-9C59-0AEDF08A4F14}" destId="{5C53ACFA-49B6-4324-AF37-D9C655C384D7}" srcOrd="0" destOrd="0" presId="urn:microsoft.com/office/officeart/2005/8/layout/process2"/>
    <dgm:cxn modelId="{782A1818-B94E-4BA1-9C41-F666E9E3E652}" type="presParOf" srcId="{91AD49F4-3724-49D0-88AD-DA1C7CA5C957}" destId="{BE3F917C-CA4C-4257-BF3D-0A8412D28585}" srcOrd="4" destOrd="0" presId="urn:microsoft.com/office/officeart/2005/8/layout/process2"/>
    <dgm:cxn modelId="{882CBD7B-07F9-4F96-A996-BEF19DF14344}" type="presParOf" srcId="{91AD49F4-3724-49D0-88AD-DA1C7CA5C957}" destId="{4663AF0E-BBB1-4EBF-A2A7-EF08AFEC98B0}" srcOrd="5" destOrd="0" presId="urn:microsoft.com/office/officeart/2005/8/layout/process2"/>
    <dgm:cxn modelId="{80BE7A61-D141-45D0-9A9A-EA9B0F9A5868}" type="presParOf" srcId="{4663AF0E-BBB1-4EBF-A2A7-EF08AFEC98B0}" destId="{4A6D73CA-EC45-43CA-8B28-9B3BE96B8580}" srcOrd="0" destOrd="0" presId="urn:microsoft.com/office/officeart/2005/8/layout/process2"/>
    <dgm:cxn modelId="{F3C1993A-D18C-477F-9B4F-573B1D83C40A}" type="presParOf" srcId="{91AD49F4-3724-49D0-88AD-DA1C7CA5C957}" destId="{876A0D52-02E8-4B86-BE00-D26AE3382D42}"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D5C67C-9663-4A05-896A-AD08194E4367}" type="doc">
      <dgm:prSet loTypeId="urn:microsoft.com/office/officeart/2005/8/layout/process2" loCatId="process" qsTypeId="urn:microsoft.com/office/officeart/2005/8/quickstyle/simple1" qsCatId="simple" csTypeId="urn:microsoft.com/office/officeart/2005/8/colors/accent1_2" csCatId="accent1" phldr="1"/>
      <dgm:spPr/>
    </dgm:pt>
    <dgm:pt modelId="{2E86ED02-F2C9-4271-9974-B38DF302742F}">
      <dgm:prSet phldrT="[Text]" custT="1"/>
      <dgm:spPr/>
      <dgm:t>
        <a:bodyPr/>
        <a:lstStyle/>
        <a:p>
          <a:r>
            <a:rPr lang="ar-KW" sz="2800" dirty="0" smtClean="0"/>
            <a:t>التقدم للهيئة بطلب ترشح للوظائف واجبة التسجيل</a:t>
          </a:r>
          <a:endParaRPr lang="en-US" sz="2800" dirty="0"/>
        </a:p>
      </dgm:t>
    </dgm:pt>
    <dgm:pt modelId="{BA3C2018-AE36-4C7D-9DD0-BF8ED03EE63F}" type="parTrans" cxnId="{0C738B7F-2462-4476-BFA6-5C7E0A8D62B3}">
      <dgm:prSet/>
      <dgm:spPr/>
      <dgm:t>
        <a:bodyPr/>
        <a:lstStyle/>
        <a:p>
          <a:endParaRPr lang="en-US"/>
        </a:p>
      </dgm:t>
    </dgm:pt>
    <dgm:pt modelId="{E88462AF-BDAA-457F-A50A-4583103C09CF}" type="sibTrans" cxnId="{0C738B7F-2462-4476-BFA6-5C7E0A8D62B3}">
      <dgm:prSet/>
      <dgm:spPr/>
      <dgm:t>
        <a:bodyPr/>
        <a:lstStyle/>
        <a:p>
          <a:endParaRPr lang="en-US" dirty="0"/>
        </a:p>
      </dgm:t>
    </dgm:pt>
    <dgm:pt modelId="{0E1FA886-3F48-47D3-8BD2-763B9A20C732}">
      <dgm:prSet phldrT="[Text]" custT="1"/>
      <dgm:spPr/>
      <dgm:t>
        <a:bodyPr/>
        <a:lstStyle/>
        <a:p>
          <a:r>
            <a:rPr lang="ar-KW" sz="2800" dirty="0" smtClean="0"/>
            <a:t>دراسة طلب الترشح وإخطارالشخص المرخص له بقرار الهيئة  </a:t>
          </a:r>
        </a:p>
      </dgm:t>
    </dgm:pt>
    <dgm:pt modelId="{8D7B44F6-DAE7-4D80-9616-DF9726397612}" type="parTrans" cxnId="{4BB5B6D8-890D-493C-8B90-A7C924BD87E4}">
      <dgm:prSet/>
      <dgm:spPr/>
      <dgm:t>
        <a:bodyPr/>
        <a:lstStyle/>
        <a:p>
          <a:endParaRPr lang="en-US"/>
        </a:p>
      </dgm:t>
    </dgm:pt>
    <dgm:pt modelId="{2CB92275-06F7-46A9-8B81-C868C38914B2}" type="sibTrans" cxnId="{4BB5B6D8-890D-493C-8B90-A7C924BD87E4}">
      <dgm:prSet/>
      <dgm:spPr/>
      <dgm:t>
        <a:bodyPr/>
        <a:lstStyle/>
        <a:p>
          <a:endParaRPr lang="en-US" dirty="0"/>
        </a:p>
      </dgm:t>
    </dgm:pt>
    <dgm:pt modelId="{2F3DAE64-F228-436D-AA62-9E72BB23F071}">
      <dgm:prSet phldrT="[Text]" custT="1"/>
      <dgm:spPr/>
      <dgm:t>
        <a:bodyPr/>
        <a:lstStyle/>
        <a:p>
          <a:r>
            <a:rPr lang="ar-KW" sz="2800" dirty="0" smtClean="0"/>
            <a:t>التقدم بطلب تعديل البيانات لدى سجل الشخص المرخص له</a:t>
          </a:r>
        </a:p>
      </dgm:t>
    </dgm:pt>
    <dgm:pt modelId="{9812D55A-8902-4EDC-834F-43C2B9A4D9CC}" type="sibTrans" cxnId="{D19BC663-7498-4790-BF48-67DD47F32F3D}">
      <dgm:prSet/>
      <dgm:spPr/>
      <dgm:t>
        <a:bodyPr/>
        <a:lstStyle/>
        <a:p>
          <a:endParaRPr lang="en-US"/>
        </a:p>
      </dgm:t>
    </dgm:pt>
    <dgm:pt modelId="{E839E031-AD0B-49FE-8839-BFE2769F0744}" type="parTrans" cxnId="{D19BC663-7498-4790-BF48-67DD47F32F3D}">
      <dgm:prSet/>
      <dgm:spPr/>
      <dgm:t>
        <a:bodyPr/>
        <a:lstStyle/>
        <a:p>
          <a:endParaRPr lang="en-US"/>
        </a:p>
      </dgm:t>
    </dgm:pt>
    <dgm:pt modelId="{91AD49F4-3724-49D0-88AD-DA1C7CA5C957}" type="pres">
      <dgm:prSet presAssocID="{8CD5C67C-9663-4A05-896A-AD08194E4367}" presName="linearFlow" presStyleCnt="0">
        <dgm:presLayoutVars>
          <dgm:resizeHandles val="exact"/>
        </dgm:presLayoutVars>
      </dgm:prSet>
      <dgm:spPr/>
    </dgm:pt>
    <dgm:pt modelId="{CDA458D9-9E2C-4DDB-9E3F-DE557FD3B640}" type="pres">
      <dgm:prSet presAssocID="{2E86ED02-F2C9-4271-9974-B38DF302742F}" presName="node" presStyleLbl="node1" presStyleIdx="0" presStyleCnt="3" custScaleX="141147">
        <dgm:presLayoutVars>
          <dgm:bulletEnabled val="1"/>
        </dgm:presLayoutVars>
      </dgm:prSet>
      <dgm:spPr/>
      <dgm:t>
        <a:bodyPr/>
        <a:lstStyle/>
        <a:p>
          <a:endParaRPr lang="en-US"/>
        </a:p>
      </dgm:t>
    </dgm:pt>
    <dgm:pt modelId="{57A9139B-77DF-4AE3-ADA5-7280FC55862E}" type="pres">
      <dgm:prSet presAssocID="{E88462AF-BDAA-457F-A50A-4583103C09CF}" presName="sibTrans" presStyleLbl="sibTrans2D1" presStyleIdx="0" presStyleCnt="2"/>
      <dgm:spPr/>
      <dgm:t>
        <a:bodyPr/>
        <a:lstStyle/>
        <a:p>
          <a:endParaRPr lang="en-US"/>
        </a:p>
      </dgm:t>
    </dgm:pt>
    <dgm:pt modelId="{5A14905E-D82E-437D-98A1-820D9190E25C}" type="pres">
      <dgm:prSet presAssocID="{E88462AF-BDAA-457F-A50A-4583103C09CF}" presName="connectorText" presStyleLbl="sibTrans2D1" presStyleIdx="0" presStyleCnt="2"/>
      <dgm:spPr/>
      <dgm:t>
        <a:bodyPr/>
        <a:lstStyle/>
        <a:p>
          <a:endParaRPr lang="en-US"/>
        </a:p>
      </dgm:t>
    </dgm:pt>
    <dgm:pt modelId="{BE3F917C-CA4C-4257-BF3D-0A8412D28585}" type="pres">
      <dgm:prSet presAssocID="{0E1FA886-3F48-47D3-8BD2-763B9A20C732}" presName="node" presStyleLbl="node1" presStyleIdx="1" presStyleCnt="3" custScaleX="144430">
        <dgm:presLayoutVars>
          <dgm:bulletEnabled val="1"/>
        </dgm:presLayoutVars>
      </dgm:prSet>
      <dgm:spPr/>
      <dgm:t>
        <a:bodyPr/>
        <a:lstStyle/>
        <a:p>
          <a:endParaRPr lang="en-US"/>
        </a:p>
      </dgm:t>
    </dgm:pt>
    <dgm:pt modelId="{4663AF0E-BBB1-4EBF-A2A7-EF08AFEC98B0}" type="pres">
      <dgm:prSet presAssocID="{2CB92275-06F7-46A9-8B81-C868C38914B2}" presName="sibTrans" presStyleLbl="sibTrans2D1" presStyleIdx="1" presStyleCnt="2" custAng="21468187"/>
      <dgm:spPr/>
      <dgm:t>
        <a:bodyPr/>
        <a:lstStyle/>
        <a:p>
          <a:endParaRPr lang="en-US"/>
        </a:p>
      </dgm:t>
    </dgm:pt>
    <dgm:pt modelId="{4A6D73CA-EC45-43CA-8B28-9B3BE96B8580}" type="pres">
      <dgm:prSet presAssocID="{2CB92275-06F7-46A9-8B81-C868C38914B2}" presName="connectorText" presStyleLbl="sibTrans2D1" presStyleIdx="1" presStyleCnt="2"/>
      <dgm:spPr/>
      <dgm:t>
        <a:bodyPr/>
        <a:lstStyle/>
        <a:p>
          <a:endParaRPr lang="en-US"/>
        </a:p>
      </dgm:t>
    </dgm:pt>
    <dgm:pt modelId="{876A0D52-02E8-4B86-BE00-D26AE3382D42}" type="pres">
      <dgm:prSet presAssocID="{2F3DAE64-F228-436D-AA62-9E72BB23F071}" presName="node" presStyleLbl="node1" presStyleIdx="2" presStyleCnt="3" custScaleX="144115" custLinFactNeighborX="-1484" custLinFactNeighborY="4949">
        <dgm:presLayoutVars>
          <dgm:bulletEnabled val="1"/>
        </dgm:presLayoutVars>
      </dgm:prSet>
      <dgm:spPr/>
      <dgm:t>
        <a:bodyPr/>
        <a:lstStyle/>
        <a:p>
          <a:endParaRPr lang="en-US"/>
        </a:p>
      </dgm:t>
    </dgm:pt>
  </dgm:ptLst>
  <dgm:cxnLst>
    <dgm:cxn modelId="{67A42094-72A3-4437-B965-6E237373E5CD}" type="presOf" srcId="{E88462AF-BDAA-457F-A50A-4583103C09CF}" destId="{57A9139B-77DF-4AE3-ADA5-7280FC55862E}" srcOrd="0" destOrd="0" presId="urn:microsoft.com/office/officeart/2005/8/layout/process2"/>
    <dgm:cxn modelId="{709BAF26-ED2D-49E3-9D75-0B7DE5BD2A63}" type="presOf" srcId="{2F3DAE64-F228-436D-AA62-9E72BB23F071}" destId="{876A0D52-02E8-4B86-BE00-D26AE3382D42}" srcOrd="0" destOrd="0" presId="urn:microsoft.com/office/officeart/2005/8/layout/process2"/>
    <dgm:cxn modelId="{D19BC663-7498-4790-BF48-67DD47F32F3D}" srcId="{8CD5C67C-9663-4A05-896A-AD08194E4367}" destId="{2F3DAE64-F228-436D-AA62-9E72BB23F071}" srcOrd="2" destOrd="0" parTransId="{E839E031-AD0B-49FE-8839-BFE2769F0744}" sibTransId="{9812D55A-8902-4EDC-834F-43C2B9A4D9CC}"/>
    <dgm:cxn modelId="{B57FBDBC-174C-45C2-AF49-2424AA625119}" type="presOf" srcId="{2CB92275-06F7-46A9-8B81-C868C38914B2}" destId="{4663AF0E-BBB1-4EBF-A2A7-EF08AFEC98B0}" srcOrd="0" destOrd="0" presId="urn:microsoft.com/office/officeart/2005/8/layout/process2"/>
    <dgm:cxn modelId="{14839B2A-67CE-4BDC-BD78-8FE8EE8BC274}" type="presOf" srcId="{2CB92275-06F7-46A9-8B81-C868C38914B2}" destId="{4A6D73CA-EC45-43CA-8B28-9B3BE96B8580}" srcOrd="1" destOrd="0" presId="urn:microsoft.com/office/officeart/2005/8/layout/process2"/>
    <dgm:cxn modelId="{2DCB5951-0EA4-4B5B-8301-E8DCA368BC36}" type="presOf" srcId="{8CD5C67C-9663-4A05-896A-AD08194E4367}" destId="{91AD49F4-3724-49D0-88AD-DA1C7CA5C957}" srcOrd="0" destOrd="0" presId="urn:microsoft.com/office/officeart/2005/8/layout/process2"/>
    <dgm:cxn modelId="{B6F7BAD0-99DE-4818-A1CE-78A6FAEA16D2}" type="presOf" srcId="{E88462AF-BDAA-457F-A50A-4583103C09CF}" destId="{5A14905E-D82E-437D-98A1-820D9190E25C}" srcOrd="1" destOrd="0" presId="urn:microsoft.com/office/officeart/2005/8/layout/process2"/>
    <dgm:cxn modelId="{6F4B5389-55DA-47D5-AA6F-F51B3F3A4255}" type="presOf" srcId="{0E1FA886-3F48-47D3-8BD2-763B9A20C732}" destId="{BE3F917C-CA4C-4257-BF3D-0A8412D28585}" srcOrd="0" destOrd="0" presId="urn:microsoft.com/office/officeart/2005/8/layout/process2"/>
    <dgm:cxn modelId="{0C738B7F-2462-4476-BFA6-5C7E0A8D62B3}" srcId="{8CD5C67C-9663-4A05-896A-AD08194E4367}" destId="{2E86ED02-F2C9-4271-9974-B38DF302742F}" srcOrd="0" destOrd="0" parTransId="{BA3C2018-AE36-4C7D-9DD0-BF8ED03EE63F}" sibTransId="{E88462AF-BDAA-457F-A50A-4583103C09CF}"/>
    <dgm:cxn modelId="{4BB5B6D8-890D-493C-8B90-A7C924BD87E4}" srcId="{8CD5C67C-9663-4A05-896A-AD08194E4367}" destId="{0E1FA886-3F48-47D3-8BD2-763B9A20C732}" srcOrd="1" destOrd="0" parTransId="{8D7B44F6-DAE7-4D80-9616-DF9726397612}" sibTransId="{2CB92275-06F7-46A9-8B81-C868C38914B2}"/>
    <dgm:cxn modelId="{E112F02D-F5CE-497D-9B92-A9631DFCBEC5}" type="presOf" srcId="{2E86ED02-F2C9-4271-9974-B38DF302742F}" destId="{CDA458D9-9E2C-4DDB-9E3F-DE557FD3B640}" srcOrd="0" destOrd="0" presId="urn:microsoft.com/office/officeart/2005/8/layout/process2"/>
    <dgm:cxn modelId="{93363FED-F5E7-4132-BF1C-9F9C1C43A3FC}" type="presParOf" srcId="{91AD49F4-3724-49D0-88AD-DA1C7CA5C957}" destId="{CDA458D9-9E2C-4DDB-9E3F-DE557FD3B640}" srcOrd="0" destOrd="0" presId="urn:microsoft.com/office/officeart/2005/8/layout/process2"/>
    <dgm:cxn modelId="{987153F4-1D4B-48E6-91FC-CDE4810C526A}" type="presParOf" srcId="{91AD49F4-3724-49D0-88AD-DA1C7CA5C957}" destId="{57A9139B-77DF-4AE3-ADA5-7280FC55862E}" srcOrd="1" destOrd="0" presId="urn:microsoft.com/office/officeart/2005/8/layout/process2"/>
    <dgm:cxn modelId="{4E424A70-6DB8-4F48-A233-FEC11375DFAF}" type="presParOf" srcId="{57A9139B-77DF-4AE3-ADA5-7280FC55862E}" destId="{5A14905E-D82E-437D-98A1-820D9190E25C}" srcOrd="0" destOrd="0" presId="urn:microsoft.com/office/officeart/2005/8/layout/process2"/>
    <dgm:cxn modelId="{E160DC1F-9681-4877-A1DA-7B54AA120B96}" type="presParOf" srcId="{91AD49F4-3724-49D0-88AD-DA1C7CA5C957}" destId="{BE3F917C-CA4C-4257-BF3D-0A8412D28585}" srcOrd="2" destOrd="0" presId="urn:microsoft.com/office/officeart/2005/8/layout/process2"/>
    <dgm:cxn modelId="{A6FEC6AD-9B3B-470C-BFB3-2816C71A2B0B}" type="presParOf" srcId="{91AD49F4-3724-49D0-88AD-DA1C7CA5C957}" destId="{4663AF0E-BBB1-4EBF-A2A7-EF08AFEC98B0}" srcOrd="3" destOrd="0" presId="urn:microsoft.com/office/officeart/2005/8/layout/process2"/>
    <dgm:cxn modelId="{A075ADA4-CDAE-4BE5-B0E4-BD69638BDECF}" type="presParOf" srcId="{4663AF0E-BBB1-4EBF-A2A7-EF08AFEC98B0}" destId="{4A6D73CA-EC45-43CA-8B28-9B3BE96B8580}" srcOrd="0" destOrd="0" presId="urn:microsoft.com/office/officeart/2005/8/layout/process2"/>
    <dgm:cxn modelId="{558E911F-6D09-4B6B-9755-C24098BC9A3C}" type="presParOf" srcId="{91AD49F4-3724-49D0-88AD-DA1C7CA5C957}" destId="{876A0D52-02E8-4B86-BE00-D26AE3382D42}"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12/10/2015</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dirty="0"/>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KW" sz="1200" dirty="0" smtClean="0">
                <a:solidFill>
                  <a:srgbClr val="FF0000"/>
                </a:solidFill>
                <a:latin typeface="Calibri" pitchFamily="34" charset="0"/>
              </a:rPr>
              <a:t>يسر</a:t>
            </a:r>
            <a:r>
              <a:rPr lang="ar-KW" sz="1200" dirty="0" smtClean="0">
                <a:solidFill>
                  <a:schemeClr val="tx2"/>
                </a:solidFill>
                <a:latin typeface="Calibri" pitchFamily="34" charset="0"/>
              </a:rPr>
              <a:t> إدارة التراخيص والتسجيل توضيح الإجراءات الخاصة بآلية الترشح للمناصب وتسجيل الوظائف واجبة التسجيل. حتى يتسنى للأشخاص المرخص لهم تطبيق الإجراءات </a:t>
            </a:r>
            <a:r>
              <a:rPr lang="ar-KW" sz="1200" dirty="0" smtClean="0">
                <a:solidFill>
                  <a:schemeClr val="bg2">
                    <a:lumMod val="25000"/>
                  </a:schemeClr>
                </a:solidFill>
                <a:latin typeface="Calibri" pitchFamily="34" charset="0"/>
              </a:rPr>
              <a:t>بالطريقة المثلى</a:t>
            </a:r>
            <a:r>
              <a:rPr lang="ar-KW" sz="1200" dirty="0" smtClean="0">
                <a:solidFill>
                  <a:schemeClr val="tx2"/>
                </a:solidFill>
                <a:latin typeface="Calibri" pitchFamily="34" charset="0"/>
              </a:rPr>
              <a:t> </a:t>
            </a:r>
            <a:r>
              <a:rPr lang="ar-KW" sz="1200" dirty="0" smtClean="0">
                <a:solidFill>
                  <a:srgbClr val="FF0000"/>
                </a:solidFill>
                <a:latin typeface="Calibri" pitchFamily="34" charset="0"/>
              </a:rPr>
              <a:t>يتم التسهيل على الشركات المرخص لهم عملية الترشح و </a:t>
            </a:r>
            <a:r>
              <a:rPr lang="ar-KW" sz="1200" dirty="0" smtClean="0">
                <a:solidFill>
                  <a:schemeClr val="tx2"/>
                </a:solidFill>
                <a:latin typeface="Calibri" pitchFamily="34" charset="0"/>
              </a:rPr>
              <a:t>توفيراً للوقت والجهد.</a:t>
            </a:r>
          </a:p>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21</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6</a:t>
            </a:fld>
            <a:endParaRPr lang="ar-KW" dirty="0">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7</a:t>
            </a:fld>
            <a:endParaRPr lang="ar-KW" dirty="0">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dirty="0"/>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dirty="0"/>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2"/>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dirty="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5"/>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5"/>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2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9"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8" y="273057"/>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9" y="143510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12/10/2015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12/10/2015</a:t>
            </a:fld>
            <a:endParaRPr lang="en-GB" dirty="0"/>
          </a:p>
        </p:txBody>
      </p:sp>
      <p:sp>
        <p:nvSpPr>
          <p:cNvPr id="5" name="Footer Placeholder 4"/>
          <p:cNvSpPr>
            <a:spLocks noGrp="1"/>
          </p:cNvSpPr>
          <p:nvPr>
            <p:ph type="ftr" sz="quarter" idx="3"/>
          </p:nvPr>
        </p:nvSpPr>
        <p:spPr>
          <a:xfrm>
            <a:off x="3124200" y="6356357"/>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7"/>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dirty="0"/>
          </a:p>
        </p:txBody>
      </p:sp>
      <p:sp>
        <p:nvSpPr>
          <p:cNvPr id="7" name="fl" descr="CMA Data Classification: Internal"/>
          <p:cNvSpPr txBox="1"/>
          <p:nvPr/>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dirty="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8" Type="http://schemas.openxmlformats.org/officeDocument/2006/relationships/image" Target="../media/image2.tif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8" Type="http://schemas.openxmlformats.org/officeDocument/2006/relationships/image" Target="../media/image2.tif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5"/>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2222946" y="2684512"/>
            <a:ext cx="6309493" cy="2976736"/>
          </a:xfrm>
        </p:spPr>
        <p:txBody>
          <a:bodyPr>
            <a:normAutofit fontScale="70000" lnSpcReduction="20000"/>
          </a:bodyPr>
          <a:lstStyle/>
          <a:p>
            <a:pPr rtl="1"/>
            <a:r>
              <a:rPr lang="ar-KW" sz="4500" b="1" dirty="0">
                <a:solidFill>
                  <a:srgbClr val="1F497D"/>
                </a:solidFill>
                <a:cs typeface="Times New Roman"/>
              </a:rPr>
              <a:t>تعليمات هيئة أسواق المال رقم (1) لسنة 2015</a:t>
            </a:r>
          </a:p>
          <a:p>
            <a:pPr rtl="1"/>
            <a:r>
              <a:rPr lang="ar-KW" sz="4500" b="1" dirty="0">
                <a:solidFill>
                  <a:srgbClr val="1F497D"/>
                </a:solidFill>
                <a:cs typeface="Times New Roman"/>
              </a:rPr>
              <a:t>بشأن قواعد الكفاءة والنزاهة للأشخاص </a:t>
            </a:r>
            <a:r>
              <a:rPr lang="ar-KW" sz="4500" b="1" dirty="0" smtClean="0">
                <a:solidFill>
                  <a:srgbClr val="1F497D"/>
                </a:solidFill>
                <a:cs typeface="Times New Roman"/>
              </a:rPr>
              <a:t>المرخص لهم</a:t>
            </a:r>
          </a:p>
          <a:p>
            <a:pPr rtl="1"/>
            <a:endParaRPr lang="ar-KW" sz="4500" b="1" dirty="0">
              <a:solidFill>
                <a:srgbClr val="1F497D"/>
              </a:solidFill>
              <a:cs typeface="Times New Roman"/>
            </a:endParaRPr>
          </a:p>
          <a:p>
            <a:pPr rtl="1"/>
            <a:r>
              <a:rPr lang="ar-KW" sz="3600" b="1" dirty="0" smtClean="0">
                <a:solidFill>
                  <a:srgbClr val="1F497D"/>
                </a:solidFill>
                <a:cs typeface="Times New Roman"/>
              </a:rPr>
              <a:t>إدارة </a:t>
            </a:r>
            <a:r>
              <a:rPr lang="ar-KW" sz="3600" b="1" dirty="0">
                <a:solidFill>
                  <a:srgbClr val="1F497D"/>
                </a:solidFill>
                <a:cs typeface="Times New Roman"/>
              </a:rPr>
              <a:t>التراخيص </a:t>
            </a:r>
            <a:r>
              <a:rPr lang="ar-KW" sz="3600" b="1" dirty="0" smtClean="0">
                <a:solidFill>
                  <a:srgbClr val="1F497D"/>
                </a:solidFill>
                <a:cs typeface="Times New Roman"/>
              </a:rPr>
              <a:t>والتسجيل</a:t>
            </a:r>
          </a:p>
          <a:p>
            <a:pPr rtl="1"/>
            <a:endParaRPr lang="ar-KW" sz="3600" b="1" dirty="0" smtClean="0">
              <a:solidFill>
                <a:srgbClr val="1F497D"/>
              </a:solidFill>
              <a:cs typeface="Times New Roman"/>
            </a:endParaRPr>
          </a:p>
          <a:p>
            <a:pPr rtl="1"/>
            <a:r>
              <a:rPr lang="ar-KW" sz="2800" b="1" smtClean="0">
                <a:solidFill>
                  <a:srgbClr val="1F497D"/>
                </a:solidFill>
                <a:cs typeface="Times New Roman"/>
              </a:rPr>
              <a:t>2015/10/6</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2" cstate="print"/>
          <a:srcRect r="75690"/>
          <a:stretch/>
        </p:blipFill>
        <p:spPr>
          <a:xfrm>
            <a:off x="10"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lnSpcReduction="10000"/>
          </a:bodyPr>
          <a:lstStyle/>
          <a:p>
            <a:pPr marL="514350" indent="-514350" algn="justLow" rtl="1">
              <a:buFont typeface="+mj-lt"/>
              <a:buAutoNum type="arabicPeriod" startAt="5"/>
            </a:pPr>
            <a:r>
              <a:rPr lang="ar-KW" sz="2400" b="1" u="sng" dirty="0" smtClean="0">
                <a:solidFill>
                  <a:schemeClr val="tx2"/>
                </a:solidFill>
              </a:rPr>
              <a:t>مسؤول التبليغ عن غسل الأموال وتمويل الإرهاب:</a:t>
            </a:r>
            <a:r>
              <a:rPr lang="ar-KW" sz="2400" b="1" dirty="0" smtClean="0">
                <a:solidFill>
                  <a:schemeClr val="tx2"/>
                </a:solidFill>
              </a:rPr>
              <a:t> </a:t>
            </a:r>
            <a:r>
              <a:rPr lang="ar-KW" sz="2400" dirty="0" smtClean="0">
                <a:solidFill>
                  <a:schemeClr val="tx2"/>
                </a:solidFill>
              </a:rPr>
              <a:t>أحد </a:t>
            </a:r>
            <a:r>
              <a:rPr lang="ar-KW" sz="2400" dirty="0">
                <a:solidFill>
                  <a:schemeClr val="tx2"/>
                </a:solidFill>
              </a:rPr>
              <a:t>كبار الموظفين الذي يقوم بالتأكد من التزام الشخص المرخص له بالقوانين واللوائح والتعليمات المتعلقة بغسل الأموال وتمويل الإرهاب والتبليغ عن أي عمليات مشبوهة وفقاً للتعليمات الصادرة عن الهيئة أو أي جهة رقابية معنية أخرى. كما يقوم بمسؤولية إعداد البرامج والترتيبات التي من شأنها توعية موظفي الشخص المرخص له المعنيين بمواضيع غسل </a:t>
            </a:r>
            <a:r>
              <a:rPr lang="ar-KW" sz="2400" dirty="0" smtClean="0">
                <a:solidFill>
                  <a:schemeClr val="tx2"/>
                </a:solidFill>
              </a:rPr>
              <a:t>الأموال </a:t>
            </a:r>
            <a:r>
              <a:rPr lang="ar-KW" sz="2400" dirty="0">
                <a:solidFill>
                  <a:schemeClr val="tx2"/>
                </a:solidFill>
              </a:rPr>
              <a:t>وتمويل الإرهاب. </a:t>
            </a:r>
            <a:endParaRPr lang="ar-KW" sz="2400" dirty="0" smtClean="0">
              <a:solidFill>
                <a:schemeClr val="tx2"/>
              </a:solidFill>
            </a:endParaRPr>
          </a:p>
          <a:p>
            <a:pPr marL="457200" indent="-457200" algn="r" rtl="1">
              <a:buFont typeface="+mj-lt"/>
              <a:buAutoNum type="arabicPeriod" startAt="5"/>
            </a:pPr>
            <a:endParaRPr lang="ar-KW" sz="2400" b="1" u="sng" dirty="0" smtClean="0">
              <a:solidFill>
                <a:schemeClr val="tx2"/>
              </a:solidFill>
            </a:endParaRPr>
          </a:p>
          <a:p>
            <a:pPr marL="457200" indent="-457200" algn="justLow" rtl="1">
              <a:buFont typeface="+mj-lt"/>
              <a:buAutoNum type="arabicPeriod" startAt="5"/>
            </a:pPr>
            <a:r>
              <a:rPr lang="ar-KW" sz="2400" b="1" u="sng" dirty="0" smtClean="0">
                <a:solidFill>
                  <a:schemeClr val="tx2"/>
                </a:solidFill>
              </a:rPr>
              <a:t>مسؤول إدارة المخاطر:</a:t>
            </a:r>
            <a:r>
              <a:rPr lang="ar-KW" sz="2400" dirty="0" smtClean="0">
                <a:solidFill>
                  <a:schemeClr val="tx2"/>
                </a:solidFill>
              </a:rPr>
              <a:t> </a:t>
            </a:r>
            <a:r>
              <a:rPr lang="ar-SA" sz="2400" dirty="0" smtClean="0">
                <a:solidFill>
                  <a:schemeClr val="tx2"/>
                </a:solidFill>
              </a:rPr>
              <a:t>الشخص </a:t>
            </a:r>
            <a:r>
              <a:rPr lang="ar-SA" sz="2400" dirty="0">
                <a:solidFill>
                  <a:schemeClr val="tx2"/>
                </a:solidFill>
              </a:rPr>
              <a:t>الذي يقوم بمسؤولية تحديد المخاطر وتقييمها وتصنيفها بما يتناسب مع الأهداف الاستراتيجية للشخص المرخص له. بالإضافة إلى مراقبة مدى فاعلية وكفاءة نظم الرقابة وقدرة الشخص المرخص له لمواجهة المخاطر والعمل على تحديث سجل الشخص المرخص له بشكل دوري ومستمر.  </a:t>
            </a:r>
            <a:endParaRPr lang="en-US" sz="2400" dirty="0">
              <a:solidFill>
                <a:schemeClr val="tx2"/>
              </a:solidFill>
            </a:endParaRPr>
          </a:p>
          <a:p>
            <a:pPr marL="0" indent="0" algn="r" rtl="1">
              <a:buNone/>
            </a:pPr>
            <a:endParaRPr lang="ar-KW" sz="2400" dirty="0">
              <a:solidFill>
                <a:schemeClr val="tx2"/>
              </a:solidFill>
            </a:endParaRPr>
          </a:p>
        </p:txBody>
      </p:sp>
    </p:spTree>
    <p:extLst>
      <p:ext uri="{BB962C8B-B14F-4D97-AF65-F5344CB8AC3E}">
        <p14:creationId xmlns:p14="http://schemas.microsoft.com/office/powerpoint/2010/main" val="2378684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457200" indent="-457200" algn="justLow" rtl="1">
              <a:buFont typeface="+mj-lt"/>
              <a:buAutoNum type="arabicPeriod" startAt="7"/>
            </a:pPr>
            <a:r>
              <a:rPr lang="ar-KW" sz="2400" b="1" u="sng" dirty="0" smtClean="0">
                <a:solidFill>
                  <a:schemeClr val="tx2"/>
                </a:solidFill>
              </a:rPr>
              <a:t>مسؤول التدقيق الداخلي:</a:t>
            </a:r>
            <a:r>
              <a:rPr lang="ar-KW" sz="2400" dirty="0" smtClean="0">
                <a:solidFill>
                  <a:schemeClr val="tx2"/>
                </a:solidFill>
              </a:rPr>
              <a:t> </a:t>
            </a:r>
            <a:r>
              <a:rPr lang="ar-SA" sz="2400" dirty="0" smtClean="0">
                <a:solidFill>
                  <a:schemeClr val="tx2"/>
                </a:solidFill>
              </a:rPr>
              <a:t>الشخص </a:t>
            </a:r>
            <a:r>
              <a:rPr lang="ar-SA" sz="2400" dirty="0">
                <a:solidFill>
                  <a:schemeClr val="tx2"/>
                </a:solidFill>
              </a:rPr>
              <a:t>الذي يقوم بمسؤولية تقييم ومعاينة الأنظمة التشغيلية الداخلية للشخص المرخص له بشكل مستقل بالإضافة إلى تحديد وتحليل مخاطر العمليات المحتملة في الشخص المرخص له وفقاً للقواعد والمقاييس المهنية للتدقيق الداخلي وتقديم التوصيات والتقارير إلى الإدارة العليا ولجنة التدقيق أو مجلس الإدارة. </a:t>
            </a:r>
            <a:endParaRPr lang="ar-KW" sz="2400" dirty="0" smtClean="0">
              <a:solidFill>
                <a:schemeClr val="tx2"/>
              </a:solidFill>
            </a:endParaRPr>
          </a:p>
          <a:p>
            <a:pPr marL="457200" indent="-457200" algn="justLow" rtl="1">
              <a:buFont typeface="+mj-lt"/>
              <a:buAutoNum type="arabicPeriod" startAt="7"/>
            </a:pPr>
            <a:r>
              <a:rPr lang="ar-KW" sz="2400" b="1" u="sng" dirty="0" smtClean="0">
                <a:solidFill>
                  <a:schemeClr val="tx2"/>
                </a:solidFill>
              </a:rPr>
              <a:t>مسؤول التدقيق الشرعي:</a:t>
            </a:r>
            <a:r>
              <a:rPr lang="ar-KW" sz="2400" dirty="0" smtClean="0">
                <a:solidFill>
                  <a:schemeClr val="tx2"/>
                </a:solidFill>
              </a:rPr>
              <a:t> </a:t>
            </a:r>
            <a:r>
              <a:rPr lang="ar-SA" sz="2400" dirty="0" smtClean="0">
                <a:solidFill>
                  <a:schemeClr val="tx2"/>
                </a:solidFill>
              </a:rPr>
              <a:t>الشخص </a:t>
            </a:r>
            <a:r>
              <a:rPr lang="ar-SA" sz="2400" dirty="0">
                <a:solidFill>
                  <a:schemeClr val="tx2"/>
                </a:solidFill>
              </a:rPr>
              <a:t>الذي يقوم بمسؤولية الرقابة على المعاملات المالية لدى الشخص المرخص له للتأكد من مطابقتها لأحكام الشريعة الإسلامية والقرارات والمعايير الشرعية الصادرة عن </a:t>
            </a:r>
            <a:r>
              <a:rPr lang="ar-SA" sz="2400" dirty="0" smtClean="0">
                <a:solidFill>
                  <a:schemeClr val="tx2"/>
                </a:solidFill>
              </a:rPr>
              <a:t>الهيئة</a:t>
            </a:r>
            <a:endParaRPr lang="ar-KW" sz="2400" dirty="0" smtClean="0">
              <a:solidFill>
                <a:schemeClr val="tx2"/>
              </a:solidFill>
            </a:endParaRPr>
          </a:p>
          <a:p>
            <a:pPr marL="457200" indent="-457200" algn="justLow" rtl="1">
              <a:buFont typeface="+mj-lt"/>
              <a:buAutoNum type="arabicPeriod" startAt="7"/>
            </a:pPr>
            <a:r>
              <a:rPr lang="ar-KW" sz="2400" b="1" u="sng" dirty="0" smtClean="0">
                <a:solidFill>
                  <a:schemeClr val="tx2"/>
                </a:solidFill>
              </a:rPr>
              <a:t>ممثلو أنشطة الأوراق المالية:</a:t>
            </a:r>
            <a:r>
              <a:rPr lang="ar-KW" sz="2400" dirty="0" smtClean="0">
                <a:solidFill>
                  <a:schemeClr val="tx2"/>
                </a:solidFill>
              </a:rPr>
              <a:t> </a:t>
            </a:r>
            <a:r>
              <a:rPr lang="ar-SA" sz="2400" dirty="0">
                <a:solidFill>
                  <a:schemeClr val="tx2"/>
                </a:solidFill>
              </a:rPr>
              <a:t>موظفو الشخص المرخص له الذين يمارسون نشاطاً أو أكثر من أنشطة الأوراق المالية المرخصة من قبل الهيئة لصالح الشخص المرخص له ولخدمة عملائه</a:t>
            </a:r>
            <a:r>
              <a:rPr lang="ar-SA" sz="2400" dirty="0" smtClean="0">
                <a:solidFill>
                  <a:schemeClr val="tx2"/>
                </a:solidFill>
              </a:rPr>
              <a:t>.</a:t>
            </a:r>
            <a:endParaRPr lang="ar-KW" dirty="0"/>
          </a:p>
        </p:txBody>
      </p:sp>
    </p:spTree>
    <p:extLst>
      <p:ext uri="{BB962C8B-B14F-4D97-AF65-F5344CB8AC3E}">
        <p14:creationId xmlns:p14="http://schemas.microsoft.com/office/powerpoint/2010/main" val="505623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r" rtl="1">
              <a:buNone/>
            </a:pPr>
            <a:endParaRPr lang="ar-KW" sz="2400" b="1" u="sng" dirty="0" smtClean="0">
              <a:solidFill>
                <a:schemeClr val="tx2"/>
              </a:solidFill>
            </a:endParaRPr>
          </a:p>
          <a:p>
            <a:pPr marL="457200" indent="-457200" algn="justLow" rtl="1">
              <a:buFont typeface="+mj-lt"/>
              <a:buAutoNum type="arabicPeriod" startAt="10"/>
            </a:pPr>
            <a:r>
              <a:rPr lang="ar-KW" sz="2400" b="1" u="sng" dirty="0" smtClean="0">
                <a:solidFill>
                  <a:schemeClr val="tx2"/>
                </a:solidFill>
              </a:rPr>
              <a:t>الوظائف </a:t>
            </a:r>
            <a:r>
              <a:rPr lang="ar-KW" sz="2400" b="1" u="sng" dirty="0">
                <a:solidFill>
                  <a:schemeClr val="tx2"/>
                </a:solidFill>
              </a:rPr>
              <a:t>التنفيذية:</a:t>
            </a:r>
            <a:r>
              <a:rPr lang="ar-KW" sz="2400" dirty="0" smtClean="0">
                <a:solidFill>
                  <a:schemeClr val="tx2"/>
                </a:solidFill>
              </a:rPr>
              <a:t> </a:t>
            </a:r>
            <a:r>
              <a:rPr lang="ar-SA" sz="2400" dirty="0">
                <a:solidFill>
                  <a:schemeClr val="tx2"/>
                </a:solidFill>
              </a:rPr>
              <a:t>الوظائف التي يتصل اختصاصها بالنشاطات الأساسية للمؤسسة المالية أو المصرفية، وتتبع الرئيس التنفيذي مباشرة في الهيكل التنظيمي المعتمد للمؤسسة، كنواب أو مساعدي الرئيس التنفيذي. </a:t>
            </a:r>
            <a:endParaRPr lang="ar-KW" sz="2400" dirty="0" smtClean="0">
              <a:solidFill>
                <a:schemeClr val="tx2"/>
              </a:solidFill>
            </a:endParaRPr>
          </a:p>
          <a:p>
            <a:pPr marL="457200" indent="-457200" algn="justLow" rtl="1">
              <a:buFont typeface="+mj-lt"/>
              <a:buAutoNum type="arabicPeriod" startAt="10"/>
            </a:pPr>
            <a:endParaRPr lang="ar-KW" sz="2400" dirty="0" smtClean="0">
              <a:solidFill>
                <a:schemeClr val="tx2"/>
              </a:solidFill>
            </a:endParaRPr>
          </a:p>
          <a:p>
            <a:pPr marL="457200" indent="-457200" algn="justLow" rtl="1">
              <a:buFont typeface="+mj-lt"/>
              <a:buAutoNum type="arabicPeriod" startAt="10"/>
            </a:pPr>
            <a:r>
              <a:rPr lang="ar-KW" sz="2400" b="1" u="sng" dirty="0">
                <a:solidFill>
                  <a:schemeClr val="tx2"/>
                </a:solidFill>
              </a:rPr>
              <a:t>وظائف الإدارة الوسطى الرئيسية:</a:t>
            </a:r>
            <a:r>
              <a:rPr lang="ar-KW" sz="2400" dirty="0" smtClean="0">
                <a:solidFill>
                  <a:schemeClr val="tx2"/>
                </a:solidFill>
              </a:rPr>
              <a:t> </a:t>
            </a:r>
            <a:r>
              <a:rPr lang="ar-SA" sz="2400" dirty="0">
                <a:solidFill>
                  <a:schemeClr val="tx2"/>
                </a:solidFill>
              </a:rPr>
              <a:t>الوظائف التي يتصل اختصاصها بالنشاطات الأساسية للمؤسسة المالية أو المصرفية، وتتبع الوظائف التنفيذية بشكل مباشر في الهيكل التنظيمي المعتمد للمؤسسة. </a:t>
            </a:r>
            <a:endParaRPr lang="ar-KW" sz="2400" dirty="0" smtClean="0">
              <a:solidFill>
                <a:schemeClr val="tx2"/>
              </a:solidFill>
            </a:endParaRPr>
          </a:p>
        </p:txBody>
      </p:sp>
    </p:spTree>
    <p:extLst>
      <p:ext uri="{BB962C8B-B14F-4D97-AF65-F5344CB8AC3E}">
        <p14:creationId xmlns:p14="http://schemas.microsoft.com/office/powerpoint/2010/main" val="9426662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justLow" rtl="1">
              <a:buNone/>
            </a:pPr>
            <a:endParaRPr lang="ar-KW" sz="2400" b="1" u="sng" dirty="0" smtClean="0">
              <a:solidFill>
                <a:schemeClr val="tx2"/>
              </a:solidFill>
            </a:endParaRPr>
          </a:p>
          <a:p>
            <a:pPr marL="0" indent="0" algn="justLow" rtl="1">
              <a:buNone/>
            </a:pPr>
            <a:endParaRPr lang="ar-KW" sz="1000" b="1" u="sng" dirty="0">
              <a:solidFill>
                <a:schemeClr val="tx2"/>
              </a:solidFill>
            </a:endParaRPr>
          </a:p>
          <a:p>
            <a:pPr marL="0" indent="0" algn="justLow" rtl="1">
              <a:buNone/>
            </a:pPr>
            <a:r>
              <a:rPr lang="ar-KW" sz="2400" b="1" u="sng" dirty="0" smtClean="0">
                <a:solidFill>
                  <a:schemeClr val="tx2"/>
                </a:solidFill>
              </a:rPr>
              <a:t>مؤسسة مالية أو مصرفية</a:t>
            </a:r>
            <a:endParaRPr lang="ar-KW" sz="2400" u="sng" dirty="0" smtClean="0">
              <a:solidFill>
                <a:schemeClr val="tx2"/>
              </a:solidFill>
            </a:endParaRPr>
          </a:p>
          <a:p>
            <a:pPr marL="0" indent="0" algn="justLow" rtl="1">
              <a:buNone/>
            </a:pPr>
            <a:r>
              <a:rPr lang="ar-KW" sz="2400" dirty="0" smtClean="0">
                <a:solidFill>
                  <a:schemeClr val="tx2"/>
                </a:solidFill>
              </a:rPr>
              <a:t>المؤسسات </a:t>
            </a:r>
            <a:r>
              <a:rPr lang="ar-KW" sz="2400" dirty="0">
                <a:solidFill>
                  <a:schemeClr val="tx2"/>
                </a:solidFill>
              </a:rPr>
              <a:t>المالية أو البنوك المحلية أو الأجنبية، أو الجهات الحكومية التي تعمل بأنشطة ذات علاقة بالقطاع المالي أو المصرفي أو الرقابة عليه</a:t>
            </a:r>
            <a:r>
              <a:rPr lang="ar-KW" sz="2400" dirty="0" smtClean="0">
                <a:solidFill>
                  <a:schemeClr val="tx2"/>
                </a:solidFill>
              </a:rPr>
              <a:t>. </a:t>
            </a:r>
          </a:p>
          <a:p>
            <a:pPr marL="0" indent="0" algn="justLow" rtl="1">
              <a:buNone/>
            </a:pPr>
            <a:r>
              <a:rPr lang="ar-KW" sz="2400" dirty="0" smtClean="0">
                <a:solidFill>
                  <a:schemeClr val="tx2"/>
                </a:solidFill>
              </a:rPr>
              <a:t>ذلك </a:t>
            </a:r>
            <a:r>
              <a:rPr lang="ar-KW" sz="2400" dirty="0">
                <a:solidFill>
                  <a:schemeClr val="tx2"/>
                </a:solidFill>
              </a:rPr>
              <a:t>باستثناء المؤسسات المالية التي تعمل لحسابها </a:t>
            </a:r>
            <a:r>
              <a:rPr lang="ar-KW" sz="2400" dirty="0" smtClean="0">
                <a:solidFill>
                  <a:schemeClr val="tx2"/>
                </a:solidFill>
              </a:rPr>
              <a:t>الخاص. </a:t>
            </a:r>
            <a:endParaRPr lang="en-US" sz="2400" dirty="0">
              <a:solidFill>
                <a:schemeClr val="tx2"/>
              </a:solidFill>
            </a:endParaRPr>
          </a:p>
          <a:p>
            <a:pPr marL="0" indent="0" algn="r" rtl="1">
              <a:buNone/>
            </a:pPr>
            <a:endParaRPr lang="ar-KW" dirty="0">
              <a:solidFill>
                <a:schemeClr val="tx2"/>
              </a:solidFill>
            </a:endParaRPr>
          </a:p>
        </p:txBody>
      </p:sp>
    </p:spTree>
    <p:extLst>
      <p:ext uri="{BB962C8B-B14F-4D97-AF65-F5344CB8AC3E}">
        <p14:creationId xmlns:p14="http://schemas.microsoft.com/office/powerpoint/2010/main" val="3563097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400" b="1" dirty="0">
                <a:solidFill>
                  <a:schemeClr val="tx2"/>
                </a:solidFill>
              </a:rPr>
              <a:t>أبرز التعديلات </a:t>
            </a:r>
            <a:r>
              <a:rPr lang="ar-KW" sz="2400" b="1" dirty="0" smtClean="0">
                <a:solidFill>
                  <a:schemeClr val="tx2"/>
                </a:solidFill>
              </a:rPr>
              <a:t>التي </a:t>
            </a:r>
            <a:r>
              <a:rPr lang="ar-KW" sz="2400" b="1" dirty="0">
                <a:solidFill>
                  <a:schemeClr val="tx2"/>
                </a:solidFill>
              </a:rPr>
              <a:t>تمت على التعليمات بشأن القواعد الكفاءة والنزاهة للأشخاص </a:t>
            </a:r>
            <a:r>
              <a:rPr lang="ar-KW" sz="2400" b="1" dirty="0" smtClean="0">
                <a:solidFill>
                  <a:schemeClr val="tx2"/>
                </a:solidFill>
              </a:rPr>
              <a:t>المرخص </a:t>
            </a:r>
            <a:r>
              <a:rPr lang="ar-KW" sz="2400" b="1" dirty="0">
                <a:solidFill>
                  <a:schemeClr val="tx2"/>
                </a:solidFill>
              </a:rPr>
              <a:t>لهم</a:t>
            </a: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fontScale="70000" lnSpcReduction="20000"/>
          </a:bodyPr>
          <a:lstStyle/>
          <a:p>
            <a:pPr marL="0" indent="0" algn="justLow" rtl="1">
              <a:buNone/>
            </a:pPr>
            <a:r>
              <a:rPr lang="ar-KW" dirty="0" smtClean="0">
                <a:solidFill>
                  <a:schemeClr val="tx2"/>
                </a:solidFill>
              </a:rPr>
              <a:t>أ) تم تحديد ضوابط ومعايير للوظائف واجبة التسجيل وتم توضيح الخبرات والشهادات المطلوبة للوظائف واجبة التسجيل التالية من خلال الملحق الخاص بذلك:  </a:t>
            </a:r>
            <a:endParaRPr lang="ar-KW" sz="2400" dirty="0" smtClean="0">
              <a:solidFill>
                <a:schemeClr val="tx2"/>
              </a:solidFill>
            </a:endParaRPr>
          </a:p>
          <a:p>
            <a:pPr marL="514350" indent="-514350" algn="justLow" rtl="1">
              <a:buFont typeface="+mj-lt"/>
              <a:buAutoNum type="arabicPeriod"/>
            </a:pPr>
            <a:r>
              <a:rPr lang="ar-KW" dirty="0" smtClean="0">
                <a:solidFill>
                  <a:schemeClr val="tx2"/>
                </a:solidFill>
              </a:rPr>
              <a:t>المدير </a:t>
            </a:r>
            <a:r>
              <a:rPr lang="ar-KW" dirty="0">
                <a:solidFill>
                  <a:schemeClr val="tx2"/>
                </a:solidFill>
              </a:rPr>
              <a:t>المالي.</a:t>
            </a:r>
          </a:p>
          <a:p>
            <a:pPr marL="514350" indent="-514350" algn="justLow" rtl="1">
              <a:buFont typeface="+mj-lt"/>
              <a:buAutoNum type="arabicPeriod"/>
            </a:pPr>
            <a:r>
              <a:rPr lang="ar-KW" dirty="0" smtClean="0">
                <a:solidFill>
                  <a:schemeClr val="tx2"/>
                </a:solidFill>
              </a:rPr>
              <a:t>‌مسؤول </a:t>
            </a:r>
            <a:r>
              <a:rPr lang="ar-KW" dirty="0">
                <a:solidFill>
                  <a:schemeClr val="tx2"/>
                </a:solidFill>
              </a:rPr>
              <a:t>المطابقة والالتزام.</a:t>
            </a:r>
          </a:p>
          <a:p>
            <a:pPr marL="514350" indent="-514350" algn="justLow" rtl="1">
              <a:buFont typeface="+mj-lt"/>
              <a:buAutoNum type="arabicPeriod"/>
            </a:pPr>
            <a:r>
              <a:rPr lang="ar-KW" dirty="0" smtClean="0">
                <a:solidFill>
                  <a:schemeClr val="tx2"/>
                </a:solidFill>
              </a:rPr>
              <a:t>‌مسؤول </a:t>
            </a:r>
            <a:r>
              <a:rPr lang="ar-KW" dirty="0">
                <a:solidFill>
                  <a:schemeClr val="tx2"/>
                </a:solidFill>
              </a:rPr>
              <a:t>التبليغ عن غسل الأموال وتمويل الإرهاب.</a:t>
            </a:r>
          </a:p>
          <a:p>
            <a:pPr marL="514350" indent="-514350" algn="justLow" rtl="1">
              <a:buFont typeface="+mj-lt"/>
              <a:buAutoNum type="arabicPeriod"/>
            </a:pPr>
            <a:r>
              <a:rPr lang="ar-KW" dirty="0" smtClean="0">
                <a:solidFill>
                  <a:schemeClr val="tx2"/>
                </a:solidFill>
              </a:rPr>
              <a:t>مسؤول </a:t>
            </a:r>
            <a:r>
              <a:rPr lang="ar-KW" dirty="0">
                <a:solidFill>
                  <a:schemeClr val="tx2"/>
                </a:solidFill>
              </a:rPr>
              <a:t>إدارة المخاطر.</a:t>
            </a:r>
          </a:p>
          <a:p>
            <a:pPr marL="514350" indent="-514350" algn="justLow" rtl="1">
              <a:buFont typeface="+mj-lt"/>
              <a:buAutoNum type="arabicPeriod"/>
            </a:pPr>
            <a:r>
              <a:rPr lang="ar-KW" dirty="0" smtClean="0">
                <a:solidFill>
                  <a:schemeClr val="tx2"/>
                </a:solidFill>
              </a:rPr>
              <a:t>‌مسؤول </a:t>
            </a:r>
            <a:r>
              <a:rPr lang="ar-KW" dirty="0">
                <a:solidFill>
                  <a:schemeClr val="tx2"/>
                </a:solidFill>
              </a:rPr>
              <a:t>التدقيق الداخلي.</a:t>
            </a:r>
          </a:p>
          <a:p>
            <a:pPr marL="514350" indent="-514350" algn="justLow" rtl="1">
              <a:buFont typeface="+mj-lt"/>
              <a:buAutoNum type="arabicPeriod"/>
            </a:pPr>
            <a:r>
              <a:rPr lang="ar-KW" dirty="0" smtClean="0">
                <a:solidFill>
                  <a:schemeClr val="tx2"/>
                </a:solidFill>
              </a:rPr>
              <a:t>‌مسؤول </a:t>
            </a:r>
            <a:r>
              <a:rPr lang="ar-KW" dirty="0">
                <a:solidFill>
                  <a:schemeClr val="tx2"/>
                </a:solidFill>
              </a:rPr>
              <a:t>التدقيق الشرعي.</a:t>
            </a:r>
          </a:p>
          <a:p>
            <a:pPr marL="514350" indent="-514350" algn="justLow" rtl="1">
              <a:buFont typeface="+mj-lt"/>
              <a:buAutoNum type="arabicPeriod"/>
            </a:pPr>
            <a:r>
              <a:rPr lang="ar-KW" dirty="0">
                <a:solidFill>
                  <a:schemeClr val="tx2"/>
                </a:solidFill>
              </a:rPr>
              <a:t>ممثل نشاط مستشار الاستثمار.</a:t>
            </a:r>
          </a:p>
          <a:p>
            <a:pPr marL="514350" indent="-514350" algn="justLow" rtl="1">
              <a:buFont typeface="+mj-lt"/>
              <a:buAutoNum type="arabicPeriod"/>
            </a:pPr>
            <a:r>
              <a:rPr lang="ar-KW" dirty="0">
                <a:solidFill>
                  <a:schemeClr val="tx2"/>
                </a:solidFill>
              </a:rPr>
              <a:t>ممثل نشاط مدير محفظة </a:t>
            </a:r>
            <a:r>
              <a:rPr lang="ar-KW" dirty="0" smtClean="0">
                <a:solidFill>
                  <a:schemeClr val="tx2"/>
                </a:solidFill>
              </a:rPr>
              <a:t>استثمار.</a:t>
            </a:r>
          </a:p>
          <a:p>
            <a:pPr marL="514350" indent="-514350" algn="justLow" rtl="1">
              <a:buFont typeface="+mj-lt"/>
              <a:buAutoNum type="arabicPeriod"/>
            </a:pPr>
            <a:r>
              <a:rPr lang="ar-KW" dirty="0">
                <a:solidFill>
                  <a:schemeClr val="tx2"/>
                </a:solidFill>
              </a:rPr>
              <a:t>ممثل نشاط مدير </a:t>
            </a:r>
            <a:r>
              <a:rPr lang="ar-KW" dirty="0" smtClean="0">
                <a:solidFill>
                  <a:schemeClr val="tx2"/>
                </a:solidFill>
              </a:rPr>
              <a:t>نظام استثمار جماعي.</a:t>
            </a:r>
          </a:p>
          <a:p>
            <a:pPr marL="514350" indent="-514350" algn="justLow" rtl="1">
              <a:buFont typeface="+mj-lt"/>
              <a:buAutoNum type="arabicPeriod"/>
            </a:pPr>
            <a:r>
              <a:rPr lang="ar-KW" dirty="0" smtClean="0">
                <a:solidFill>
                  <a:schemeClr val="tx2"/>
                </a:solidFill>
              </a:rPr>
              <a:t>ممثل نشاط وكيل اكتتاب.</a:t>
            </a:r>
            <a:endParaRPr lang="en-US" dirty="0">
              <a:solidFill>
                <a:schemeClr val="tx2"/>
              </a:solidFill>
            </a:endParaRPr>
          </a:p>
          <a:p>
            <a:pPr marL="0" indent="0" algn="r" rtl="1">
              <a:buNone/>
            </a:pPr>
            <a:endParaRPr lang="ar-KW" dirty="0">
              <a:solidFill>
                <a:schemeClr val="tx2"/>
              </a:solidFill>
            </a:endParaRPr>
          </a:p>
        </p:txBody>
      </p:sp>
    </p:spTree>
    <p:extLst>
      <p:ext uri="{BB962C8B-B14F-4D97-AF65-F5344CB8AC3E}">
        <p14:creationId xmlns:p14="http://schemas.microsoft.com/office/powerpoint/2010/main" val="1316008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400" b="1" dirty="0" smtClean="0">
                <a:solidFill>
                  <a:schemeClr val="tx2"/>
                </a:solidFill>
              </a:rPr>
              <a:t>مثال على متطلبات الكفاءة المهنية والقدرة الفنية </a:t>
            </a:r>
            <a:br>
              <a:rPr lang="ar-KW" sz="2400" b="1" dirty="0" smtClean="0">
                <a:solidFill>
                  <a:schemeClr val="tx2"/>
                </a:solidFill>
              </a:rPr>
            </a:br>
            <a:r>
              <a:rPr lang="ar-KW" sz="2400" b="1" dirty="0" smtClean="0">
                <a:solidFill>
                  <a:schemeClr val="tx2"/>
                </a:solidFill>
              </a:rPr>
              <a:t>للوظائف واجبة التسجيل</a:t>
            </a:r>
            <a:endParaRPr lang="ar-KW" sz="24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justLow" rtl="1">
              <a:buNone/>
            </a:pPr>
            <a:r>
              <a:rPr lang="ar-KW" sz="2400" b="1" u="sng" dirty="0" smtClean="0">
                <a:solidFill>
                  <a:schemeClr val="tx2"/>
                </a:solidFill>
              </a:rPr>
              <a:t>الرئيس التنفيذي</a:t>
            </a:r>
            <a:r>
              <a:rPr lang="ar-KW" sz="2400" b="1" dirty="0" smtClean="0">
                <a:solidFill>
                  <a:schemeClr val="tx2"/>
                </a:solidFill>
              </a:rPr>
              <a:t>:</a:t>
            </a:r>
          </a:p>
          <a:p>
            <a:pPr marL="514350" indent="-514350" algn="justLow" rtl="1">
              <a:buFont typeface="+mj-lt"/>
              <a:buAutoNum type="arabicPeriod"/>
            </a:pPr>
            <a:r>
              <a:rPr lang="ar-KW" sz="2400" dirty="0" smtClean="0">
                <a:solidFill>
                  <a:schemeClr val="tx2"/>
                </a:solidFill>
              </a:rPr>
              <a:t>أن </a:t>
            </a:r>
            <a:r>
              <a:rPr lang="ar-KW" sz="2400" dirty="0">
                <a:solidFill>
                  <a:schemeClr val="tx2"/>
                </a:solidFill>
              </a:rPr>
              <a:t>يكون حاصلاً على مؤهل جامعي، أو شهادة مهنية معتمدة عالمياًّ في المجال المالي أو الإداري على سبيل المثال لا الحصر (محاسب قانوني معتمد  </a:t>
            </a:r>
            <a:r>
              <a:rPr lang="en-GB" sz="2400" dirty="0">
                <a:solidFill>
                  <a:schemeClr val="tx2"/>
                </a:solidFill>
              </a:rPr>
              <a:t>CPA، </a:t>
            </a:r>
            <a:r>
              <a:rPr lang="ar-KW" sz="2400" dirty="0">
                <a:solidFill>
                  <a:schemeClr val="tx2"/>
                </a:solidFill>
              </a:rPr>
              <a:t>محلل مالي معتمد </a:t>
            </a:r>
            <a:r>
              <a:rPr lang="en-GB" sz="2400" dirty="0" smtClean="0">
                <a:solidFill>
                  <a:schemeClr val="tx2"/>
                </a:solidFill>
              </a:rPr>
              <a:t>.(CFA</a:t>
            </a:r>
          </a:p>
          <a:p>
            <a:pPr marL="514350" indent="-514350" algn="justLow" rtl="1">
              <a:buFont typeface="+mj-lt"/>
              <a:buAutoNum type="arabicPeriod"/>
            </a:pPr>
            <a:r>
              <a:rPr lang="ar-KW" sz="2400" dirty="0" smtClean="0">
                <a:solidFill>
                  <a:schemeClr val="tx2"/>
                </a:solidFill>
              </a:rPr>
              <a:t>أن </a:t>
            </a:r>
            <a:r>
              <a:rPr lang="ar-KW" sz="2400" dirty="0">
                <a:solidFill>
                  <a:schemeClr val="tx2"/>
                </a:solidFill>
              </a:rPr>
              <a:t>تكون لديه خبرة عملية تتناسب والمؤهل العلمي الحاصل عليه، وذلك على النحو التالي:</a:t>
            </a:r>
          </a:p>
          <a:p>
            <a:pPr algn="justLow" rtl="1"/>
            <a:r>
              <a:rPr lang="ar-KW" sz="2400" dirty="0" smtClean="0">
                <a:solidFill>
                  <a:schemeClr val="tx2"/>
                </a:solidFill>
              </a:rPr>
              <a:t>بالنسبة </a:t>
            </a:r>
            <a:r>
              <a:rPr lang="ar-KW" sz="2400" dirty="0">
                <a:solidFill>
                  <a:schemeClr val="tx2"/>
                </a:solidFill>
              </a:rPr>
              <a:t>لحملة المؤهلات الجامعية في التخصصات الاقتصادية أو القانونية أو الإدارية: خبرة لا تقل عن تسع سنوات، منها سبع سنوات على الأقل في مؤسسة مالية أو مصرفية، على أن يكون قد قضى منها ثلاث سنوات على الأقل في وظائف تنفيذية يتصل اختصاصها بالنشاطات الأساسية للمؤسسة.</a:t>
            </a:r>
          </a:p>
        </p:txBody>
      </p:sp>
    </p:spTree>
    <p:extLst>
      <p:ext uri="{BB962C8B-B14F-4D97-AF65-F5344CB8AC3E}">
        <p14:creationId xmlns:p14="http://schemas.microsoft.com/office/powerpoint/2010/main" val="20540771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16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justLow" rtl="1">
              <a:buNone/>
            </a:pPr>
            <a:r>
              <a:rPr lang="ar-KW" sz="2400" b="1" u="sng" dirty="0" smtClean="0">
                <a:solidFill>
                  <a:schemeClr val="tx2"/>
                </a:solidFill>
              </a:rPr>
              <a:t>كبار التنفيذيين:</a:t>
            </a:r>
          </a:p>
          <a:p>
            <a:pPr marL="514350" indent="-514350" algn="justLow" rtl="1">
              <a:buFont typeface="+mj-lt"/>
              <a:buAutoNum type="arabicPeriod"/>
            </a:pPr>
            <a:r>
              <a:rPr lang="ar-KW" sz="2400" dirty="0" smtClean="0">
                <a:solidFill>
                  <a:schemeClr val="tx2"/>
                </a:solidFill>
              </a:rPr>
              <a:t>أن </a:t>
            </a:r>
            <a:r>
              <a:rPr lang="ar-KW" sz="2400" dirty="0">
                <a:solidFill>
                  <a:schemeClr val="tx2"/>
                </a:solidFill>
              </a:rPr>
              <a:t>يكون حاصلاً على مؤهل جامعي، أو شهادة مهنية معتمدة عالمياًّ في المجال المالي أو الإداري على سبيل المثال لا الحصر (محاسب قانوني معتمد  </a:t>
            </a:r>
            <a:r>
              <a:rPr lang="en-GB" sz="2400" dirty="0">
                <a:solidFill>
                  <a:schemeClr val="tx2"/>
                </a:solidFill>
              </a:rPr>
              <a:t>CPA، </a:t>
            </a:r>
            <a:r>
              <a:rPr lang="ar-KW" sz="2400" dirty="0">
                <a:solidFill>
                  <a:schemeClr val="tx2"/>
                </a:solidFill>
              </a:rPr>
              <a:t>محلل مالي معتمد </a:t>
            </a:r>
            <a:r>
              <a:rPr lang="en-GB" sz="2400" dirty="0" smtClean="0">
                <a:solidFill>
                  <a:schemeClr val="tx2"/>
                </a:solidFill>
              </a:rPr>
              <a:t>(CFA</a:t>
            </a:r>
            <a:r>
              <a:rPr lang="ar-KW" sz="2400" dirty="0" smtClean="0">
                <a:solidFill>
                  <a:schemeClr val="tx2"/>
                </a:solidFill>
              </a:rPr>
              <a:t>.</a:t>
            </a:r>
            <a:endParaRPr lang="en-GB" sz="2400" dirty="0" smtClean="0">
              <a:solidFill>
                <a:schemeClr val="tx2"/>
              </a:solidFill>
            </a:endParaRPr>
          </a:p>
          <a:p>
            <a:pPr marL="514350" indent="-514350" algn="justLow" rtl="1">
              <a:buFont typeface="+mj-lt"/>
              <a:buAutoNum type="arabicPeriod"/>
            </a:pPr>
            <a:r>
              <a:rPr lang="ar-KW" sz="2400" dirty="0" smtClean="0">
                <a:solidFill>
                  <a:schemeClr val="tx2"/>
                </a:solidFill>
              </a:rPr>
              <a:t>أن </a:t>
            </a:r>
            <a:r>
              <a:rPr lang="ar-KW" sz="2400" dirty="0">
                <a:solidFill>
                  <a:schemeClr val="tx2"/>
                </a:solidFill>
              </a:rPr>
              <a:t>تكون لديه خبرة عملية تتناسب والمؤهل العلمي الحاصل عليه، وذلك على النحو التالي:</a:t>
            </a:r>
          </a:p>
          <a:p>
            <a:pPr algn="justLow" rtl="1"/>
            <a:r>
              <a:rPr lang="ar-KW" sz="2400" dirty="0" smtClean="0">
                <a:solidFill>
                  <a:schemeClr val="tx2"/>
                </a:solidFill>
              </a:rPr>
              <a:t>بالنسبة </a:t>
            </a:r>
            <a:r>
              <a:rPr lang="ar-KW" sz="2400" dirty="0">
                <a:solidFill>
                  <a:schemeClr val="tx2"/>
                </a:solidFill>
              </a:rPr>
              <a:t>لحملة المؤهلات الجامعية في التخصصات الاقتصادية أو القانونية أو الإدارية: خبرة لا تقل عن سبع سنوات، منها خمس سنوات على الأقل في مؤسسة مالية أو مصرفية، على أن يكون قد قضى منها سنتين على الأقل في وظائف الإدارة الوسطى الرئيسية التي يتصل اختصاصها بالنشاطات الأساسية للمؤسسة.</a:t>
            </a:r>
          </a:p>
        </p:txBody>
      </p:sp>
      <p:sp>
        <p:nvSpPr>
          <p:cNvPr id="12" name="Title 1"/>
          <p:cNvSpPr txBox="1">
            <a:spLocks/>
          </p:cNvSpPr>
          <p:nvPr/>
        </p:nvSpPr>
        <p:spPr>
          <a:xfrm>
            <a:off x="2627794" y="274638"/>
            <a:ext cx="605901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400" b="1" dirty="0" smtClean="0">
                <a:solidFill>
                  <a:schemeClr val="tx2"/>
                </a:solidFill>
              </a:rPr>
              <a:t>مثال على متطلبات الكفاءة المهنية والقدرة الفنية </a:t>
            </a:r>
            <a:br>
              <a:rPr lang="ar-KW" sz="2400" b="1" dirty="0" smtClean="0">
                <a:solidFill>
                  <a:schemeClr val="tx2"/>
                </a:solidFill>
              </a:rPr>
            </a:br>
            <a:r>
              <a:rPr lang="ar-KW" sz="2400" b="1" dirty="0" smtClean="0">
                <a:solidFill>
                  <a:schemeClr val="tx2"/>
                </a:solidFill>
              </a:rPr>
              <a:t>للوظائف واجبة التسجيل</a:t>
            </a:r>
            <a:endParaRPr lang="ar-KW" sz="2400" b="1" dirty="0">
              <a:solidFill>
                <a:schemeClr val="tx2"/>
              </a:solidFill>
            </a:endParaRPr>
          </a:p>
        </p:txBody>
      </p:sp>
    </p:spTree>
    <p:extLst>
      <p:ext uri="{BB962C8B-B14F-4D97-AF65-F5344CB8AC3E}">
        <p14:creationId xmlns:p14="http://schemas.microsoft.com/office/powerpoint/2010/main" val="3859658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fontScale="47500" lnSpcReduction="20000"/>
          </a:bodyPr>
          <a:lstStyle/>
          <a:p>
            <a:pPr marL="0" indent="0" algn="justLow" rtl="1">
              <a:buNone/>
            </a:pPr>
            <a:r>
              <a:rPr lang="ar-KW" b="1" u="sng" dirty="0" smtClean="0">
                <a:solidFill>
                  <a:schemeClr val="tx2"/>
                </a:solidFill>
              </a:rPr>
              <a:t>مسؤول المطابقة والالتزام:</a:t>
            </a:r>
          </a:p>
          <a:p>
            <a:pPr marL="514350" indent="-514350" algn="justLow" rtl="1">
              <a:buFont typeface="+mj-lt"/>
              <a:buAutoNum type="arabicPeriod"/>
            </a:pPr>
            <a:r>
              <a:rPr lang="ar-KW" dirty="0" smtClean="0">
                <a:solidFill>
                  <a:schemeClr val="tx2"/>
                </a:solidFill>
              </a:rPr>
              <a:t>بالنسبة </a:t>
            </a:r>
            <a:r>
              <a:rPr lang="ar-KW" dirty="0">
                <a:solidFill>
                  <a:schemeClr val="tx2"/>
                </a:solidFill>
              </a:rPr>
              <a:t>لحملة المؤهلات الجامعية في التخصصات الاقتصادية أو الإدارية أو المالية أو القانونية: خبرة لا تقل عن سبع سنوات في مجال المطابقة والالتزام، أو في المجالات المهنية المشابهة الواردة في الملحق (1-ب)، على أن يكون قد قضى منها سنتين على الأقل في مؤسسة مالية أو مصرفية</a:t>
            </a:r>
            <a:r>
              <a:rPr lang="ar-KW" dirty="0" smtClean="0">
                <a:solidFill>
                  <a:schemeClr val="tx2"/>
                </a:solidFill>
              </a:rPr>
              <a:t>.</a:t>
            </a:r>
          </a:p>
          <a:p>
            <a:pPr marL="514350" indent="-514350" algn="justLow" rtl="1">
              <a:buFont typeface="+mj-lt"/>
              <a:buAutoNum type="arabicPeriod"/>
            </a:pPr>
            <a:endParaRPr lang="ar-KW" dirty="0" smtClean="0">
              <a:solidFill>
                <a:schemeClr val="tx2"/>
              </a:solidFill>
            </a:endParaRPr>
          </a:p>
          <a:p>
            <a:pPr marL="0" indent="0" algn="justLow" rtl="1">
              <a:buNone/>
            </a:pPr>
            <a:r>
              <a:rPr lang="ar-SA" sz="3300" b="1" u="sng" dirty="0">
                <a:solidFill>
                  <a:schemeClr val="tx2"/>
                </a:solidFill>
              </a:rPr>
              <a:t>ملحق رقم (1)</a:t>
            </a:r>
            <a:r>
              <a:rPr lang="ar-KW" sz="3300" b="1" u="sng" dirty="0">
                <a:solidFill>
                  <a:schemeClr val="tx2"/>
                </a:solidFill>
              </a:rPr>
              <a:t>:</a:t>
            </a:r>
          </a:p>
          <a:p>
            <a:pPr marL="0" indent="0" algn="justLow" rtl="1">
              <a:buNone/>
            </a:pPr>
            <a:r>
              <a:rPr lang="ar-KW" sz="3300" dirty="0" smtClean="0">
                <a:solidFill>
                  <a:schemeClr val="tx2"/>
                </a:solidFill>
              </a:rPr>
              <a:t>ب) ‌مسؤول </a:t>
            </a:r>
            <a:r>
              <a:rPr lang="ar-KW" sz="3300" dirty="0">
                <a:solidFill>
                  <a:schemeClr val="tx2"/>
                </a:solidFill>
              </a:rPr>
              <a:t>المطابقة والالتزام:</a:t>
            </a:r>
          </a:p>
          <a:p>
            <a:pPr marL="0" indent="0" algn="justLow" rtl="1">
              <a:buNone/>
            </a:pPr>
            <a:r>
              <a:rPr lang="ar-KW" sz="3300" dirty="0" smtClean="0">
                <a:solidFill>
                  <a:schemeClr val="tx2"/>
                </a:solidFill>
              </a:rPr>
              <a:t>المجالات </a:t>
            </a:r>
            <a:r>
              <a:rPr lang="ar-KW" sz="3300" dirty="0">
                <a:solidFill>
                  <a:schemeClr val="tx2"/>
                </a:solidFill>
              </a:rPr>
              <a:t>المهنية </a:t>
            </a:r>
            <a:r>
              <a:rPr lang="ar-KW" sz="3300" dirty="0" smtClean="0">
                <a:solidFill>
                  <a:schemeClr val="tx2"/>
                </a:solidFill>
              </a:rPr>
              <a:t>المشابهة: </a:t>
            </a:r>
          </a:p>
          <a:p>
            <a:pPr marL="0" indent="0" algn="justLow" rtl="1">
              <a:buNone/>
            </a:pPr>
            <a:r>
              <a:rPr lang="ar-KW" sz="3300" dirty="0" smtClean="0">
                <a:solidFill>
                  <a:schemeClr val="tx2"/>
                </a:solidFill>
              </a:rPr>
              <a:t>الرقابة </a:t>
            </a:r>
            <a:r>
              <a:rPr lang="ar-KW" sz="3300" dirty="0">
                <a:solidFill>
                  <a:schemeClr val="tx2"/>
                </a:solidFill>
              </a:rPr>
              <a:t>المالية، التدقيق الداخلي، إدارة المخاطر، الإدارة المالية، العمل المحاسبي، إدارة العمليات، الاستشارات القانونية في الجوانب المالية، العمل الرقابي أو أي مجالات مهنية أخرى تحددها الهيئة.</a:t>
            </a:r>
          </a:p>
          <a:p>
            <a:pPr marL="0" indent="0" algn="justLow" rtl="1">
              <a:buNone/>
            </a:pPr>
            <a:endParaRPr lang="ar-KW" sz="3300" dirty="0">
              <a:solidFill>
                <a:schemeClr val="tx2"/>
              </a:solidFill>
            </a:endParaRPr>
          </a:p>
          <a:p>
            <a:pPr marL="0" indent="0" algn="justLow" rtl="1">
              <a:buNone/>
            </a:pPr>
            <a:r>
              <a:rPr lang="ar-KW" sz="3300" b="1" u="sng" dirty="0">
                <a:solidFill>
                  <a:schemeClr val="tx2"/>
                </a:solidFill>
              </a:rPr>
              <a:t>الشهادات المهنية </a:t>
            </a:r>
            <a:r>
              <a:rPr lang="ar-KW" sz="3300" b="1" u="sng" dirty="0" smtClean="0">
                <a:solidFill>
                  <a:schemeClr val="tx2"/>
                </a:solidFill>
              </a:rPr>
              <a:t>المعتمدة: </a:t>
            </a:r>
          </a:p>
          <a:p>
            <a:pPr algn="justLow" rtl="1"/>
            <a:r>
              <a:rPr lang="en-US" sz="3300" dirty="0" smtClean="0">
                <a:solidFill>
                  <a:schemeClr val="tx2"/>
                </a:solidFill>
              </a:rPr>
              <a:t>Certified </a:t>
            </a:r>
            <a:r>
              <a:rPr lang="en-US" sz="3300" dirty="0">
                <a:solidFill>
                  <a:schemeClr val="tx2"/>
                </a:solidFill>
              </a:rPr>
              <a:t>Public Accountant (</a:t>
            </a:r>
            <a:r>
              <a:rPr lang="en-US" sz="3300" dirty="0" smtClean="0">
                <a:solidFill>
                  <a:schemeClr val="tx2"/>
                </a:solidFill>
              </a:rPr>
              <a:t>CPA)</a:t>
            </a:r>
            <a:endParaRPr lang="en-US" sz="3300" dirty="0">
              <a:solidFill>
                <a:schemeClr val="tx2"/>
              </a:solidFill>
            </a:endParaRPr>
          </a:p>
          <a:p>
            <a:pPr algn="justLow" rtl="1"/>
            <a:r>
              <a:rPr lang="en-US" sz="3300" dirty="0" smtClean="0">
                <a:solidFill>
                  <a:schemeClr val="tx2"/>
                </a:solidFill>
              </a:rPr>
              <a:t>Certified </a:t>
            </a:r>
            <a:r>
              <a:rPr lang="en-US" sz="3300" dirty="0">
                <a:solidFill>
                  <a:schemeClr val="tx2"/>
                </a:solidFill>
              </a:rPr>
              <a:t>Internal Auditor (CIA)</a:t>
            </a:r>
          </a:p>
          <a:p>
            <a:pPr algn="justLow" rtl="1"/>
            <a:r>
              <a:rPr lang="en-US" sz="3300" dirty="0" smtClean="0">
                <a:solidFill>
                  <a:schemeClr val="tx2"/>
                </a:solidFill>
              </a:rPr>
              <a:t>Financial </a:t>
            </a:r>
            <a:r>
              <a:rPr lang="en-US" sz="3300" dirty="0">
                <a:solidFill>
                  <a:schemeClr val="tx2"/>
                </a:solidFill>
              </a:rPr>
              <a:t>Risk Manager (</a:t>
            </a:r>
            <a:r>
              <a:rPr lang="en-US" sz="3300" dirty="0" smtClean="0">
                <a:solidFill>
                  <a:schemeClr val="tx2"/>
                </a:solidFill>
              </a:rPr>
              <a:t>FRM)</a:t>
            </a:r>
          </a:p>
          <a:p>
            <a:pPr algn="justLow" rtl="1"/>
            <a:r>
              <a:rPr lang="en-US" sz="3300" dirty="0" smtClean="0">
                <a:solidFill>
                  <a:schemeClr val="tx2"/>
                </a:solidFill>
              </a:rPr>
              <a:t>ICA </a:t>
            </a:r>
            <a:r>
              <a:rPr lang="en-US" sz="3300" dirty="0">
                <a:solidFill>
                  <a:schemeClr val="tx2"/>
                </a:solidFill>
              </a:rPr>
              <a:t>Advanced Certificate in </a:t>
            </a:r>
            <a:r>
              <a:rPr lang="en-US" sz="3300" dirty="0" smtClean="0">
                <a:solidFill>
                  <a:schemeClr val="tx2"/>
                </a:solidFill>
              </a:rPr>
              <a:t>Compliance</a:t>
            </a:r>
          </a:p>
          <a:p>
            <a:pPr algn="justLow" rtl="1"/>
            <a:r>
              <a:rPr lang="ar-KW" sz="3300" dirty="0" smtClean="0">
                <a:solidFill>
                  <a:schemeClr val="tx2"/>
                </a:solidFill>
              </a:rPr>
              <a:t>أي شهادات مهنية أخرى تحددها الهيئة. </a:t>
            </a:r>
            <a:endParaRPr lang="ar-KW" sz="3300" dirty="0">
              <a:solidFill>
                <a:schemeClr val="tx2"/>
              </a:solidFill>
            </a:endParaRPr>
          </a:p>
        </p:txBody>
      </p:sp>
      <p:sp>
        <p:nvSpPr>
          <p:cNvPr id="12" name="Title 1"/>
          <p:cNvSpPr txBox="1">
            <a:spLocks/>
          </p:cNvSpPr>
          <p:nvPr/>
        </p:nvSpPr>
        <p:spPr>
          <a:xfrm>
            <a:off x="2627794" y="274638"/>
            <a:ext cx="605901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400" b="1" dirty="0" smtClean="0">
                <a:solidFill>
                  <a:schemeClr val="tx2"/>
                </a:solidFill>
              </a:rPr>
              <a:t>مثال على متطلبات الكفاءة المهنية والقدرة الفنية </a:t>
            </a:r>
            <a:br>
              <a:rPr lang="ar-KW" sz="2400" b="1" dirty="0" smtClean="0">
                <a:solidFill>
                  <a:schemeClr val="tx2"/>
                </a:solidFill>
              </a:rPr>
            </a:br>
            <a:r>
              <a:rPr lang="ar-KW" sz="2400" b="1" dirty="0" smtClean="0">
                <a:solidFill>
                  <a:schemeClr val="tx2"/>
                </a:solidFill>
              </a:rPr>
              <a:t>للوظائف واجبة التسجيل</a:t>
            </a:r>
            <a:endParaRPr lang="ar-KW" sz="2400" b="1" dirty="0">
              <a:solidFill>
                <a:schemeClr val="tx2"/>
              </a:solidFill>
            </a:endParaRPr>
          </a:p>
        </p:txBody>
      </p:sp>
    </p:spTree>
    <p:extLst>
      <p:ext uri="{BB962C8B-B14F-4D97-AF65-F5344CB8AC3E}">
        <p14:creationId xmlns:p14="http://schemas.microsoft.com/office/powerpoint/2010/main" val="2735621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justLow" rtl="1">
              <a:buNone/>
            </a:pPr>
            <a:r>
              <a:rPr lang="ar-KW" sz="1900" b="1" u="sng" dirty="0" smtClean="0">
                <a:solidFill>
                  <a:schemeClr val="tx2"/>
                </a:solidFill>
              </a:rPr>
              <a:t>‌ممثل </a:t>
            </a:r>
            <a:r>
              <a:rPr lang="ar-KW" sz="1900" b="1" u="sng" dirty="0">
                <a:solidFill>
                  <a:schemeClr val="tx2"/>
                </a:solidFill>
              </a:rPr>
              <a:t>نشاط "مدير محفظة استثمار" وممثل نشاط "مدير نظام استثمار جماعي":</a:t>
            </a:r>
            <a:endParaRPr lang="ar-KW" sz="1900" b="1" u="sng" dirty="0" smtClean="0">
              <a:solidFill>
                <a:schemeClr val="tx2"/>
              </a:solidFill>
            </a:endParaRPr>
          </a:p>
          <a:p>
            <a:pPr marL="514350" indent="-514350" algn="justLow" rtl="1">
              <a:buFont typeface="+mj-lt"/>
              <a:buAutoNum type="arabicPeriod"/>
            </a:pPr>
            <a:r>
              <a:rPr lang="ar-KW" sz="1600" dirty="0" smtClean="0">
                <a:solidFill>
                  <a:schemeClr val="tx2"/>
                </a:solidFill>
              </a:rPr>
              <a:t>بالنسبة </a:t>
            </a:r>
            <a:r>
              <a:rPr lang="ar-KW" sz="1600" dirty="0">
                <a:solidFill>
                  <a:schemeClr val="tx2"/>
                </a:solidFill>
              </a:rPr>
              <a:t>للحاصلين على إحدى الشهادات المهنية المعتمدة الواردة في الملحق (1-و): خبرة لا تقل عن سبع سنوات في مجال إدارة المحافظ الاستثمارية أو أنظمة الاستثمار الجماعي، أو في المجالات المهنية المشابهة الواردة في الملحق (1-و)، على أن يكون قد قضى منها سنتين على الأقل في مؤسسة مالية أو مصرفية.</a:t>
            </a:r>
            <a:endParaRPr lang="ar-KW" sz="1600" dirty="0" smtClean="0">
              <a:solidFill>
                <a:schemeClr val="tx2"/>
              </a:solidFill>
            </a:endParaRPr>
          </a:p>
          <a:p>
            <a:pPr marL="0" indent="0" algn="justLow" rtl="1">
              <a:buNone/>
            </a:pPr>
            <a:r>
              <a:rPr lang="ar-SA" sz="1600" b="1" u="sng" dirty="0">
                <a:solidFill>
                  <a:schemeClr val="tx2"/>
                </a:solidFill>
              </a:rPr>
              <a:t>ملحق رقم (1)</a:t>
            </a:r>
            <a:r>
              <a:rPr lang="ar-KW" sz="1600" b="1" u="sng" dirty="0">
                <a:solidFill>
                  <a:schemeClr val="tx2"/>
                </a:solidFill>
              </a:rPr>
              <a:t>:</a:t>
            </a:r>
          </a:p>
          <a:p>
            <a:pPr marL="0" indent="0" algn="justLow" rtl="1">
              <a:buNone/>
            </a:pPr>
            <a:r>
              <a:rPr lang="ar-KW" sz="1600" dirty="0" smtClean="0">
                <a:solidFill>
                  <a:schemeClr val="tx2"/>
                </a:solidFill>
              </a:rPr>
              <a:t>‌و) ممثل </a:t>
            </a:r>
            <a:r>
              <a:rPr lang="ar-KW" sz="1600" dirty="0">
                <a:solidFill>
                  <a:schemeClr val="tx2"/>
                </a:solidFill>
              </a:rPr>
              <a:t>نشاط "مدير محفظة استثمار" وممثل نشاط "مدير نظام استثمار جماعي</a:t>
            </a:r>
            <a:r>
              <a:rPr lang="ar-KW" sz="1600" dirty="0" smtClean="0">
                <a:solidFill>
                  <a:schemeClr val="tx2"/>
                </a:solidFill>
              </a:rPr>
              <a:t>":</a:t>
            </a:r>
            <a:endParaRPr lang="ar-KW" sz="1600" dirty="0">
              <a:solidFill>
                <a:schemeClr val="tx2"/>
              </a:solidFill>
            </a:endParaRPr>
          </a:p>
          <a:p>
            <a:pPr marL="0" indent="0" algn="justLow" rtl="1">
              <a:buNone/>
            </a:pPr>
            <a:r>
              <a:rPr lang="ar-KW" sz="1600" dirty="0" smtClean="0">
                <a:solidFill>
                  <a:schemeClr val="tx2"/>
                </a:solidFill>
              </a:rPr>
              <a:t>المجالات </a:t>
            </a:r>
            <a:r>
              <a:rPr lang="ar-KW" sz="1600" dirty="0">
                <a:solidFill>
                  <a:schemeClr val="tx2"/>
                </a:solidFill>
              </a:rPr>
              <a:t>المهنية </a:t>
            </a:r>
            <a:r>
              <a:rPr lang="ar-KW" sz="1600" dirty="0" smtClean="0">
                <a:solidFill>
                  <a:schemeClr val="tx2"/>
                </a:solidFill>
              </a:rPr>
              <a:t>المشابهة: </a:t>
            </a:r>
          </a:p>
          <a:p>
            <a:pPr marL="0" indent="0" algn="justLow" rtl="1">
              <a:buNone/>
            </a:pPr>
            <a:r>
              <a:rPr lang="ar-KW" sz="1600" dirty="0">
                <a:solidFill>
                  <a:schemeClr val="tx2"/>
                </a:solidFill>
              </a:rPr>
              <a:t>التحليل المالي، الاستشارات الاستثمارية أو أي مجالات مهنية أخرى تحددها الهيئة</a:t>
            </a:r>
            <a:endParaRPr lang="ar-KW" sz="1600" dirty="0" smtClean="0">
              <a:solidFill>
                <a:schemeClr val="tx2"/>
              </a:solidFill>
            </a:endParaRPr>
          </a:p>
          <a:p>
            <a:pPr marL="0" indent="0" algn="justLow" rtl="1">
              <a:buNone/>
            </a:pPr>
            <a:r>
              <a:rPr lang="ar-KW" sz="1600" b="1" u="sng" dirty="0" smtClean="0">
                <a:solidFill>
                  <a:schemeClr val="tx2"/>
                </a:solidFill>
              </a:rPr>
              <a:t>الشهادات </a:t>
            </a:r>
            <a:r>
              <a:rPr lang="ar-KW" sz="1600" b="1" u="sng" dirty="0">
                <a:solidFill>
                  <a:schemeClr val="tx2"/>
                </a:solidFill>
              </a:rPr>
              <a:t>المهنية </a:t>
            </a:r>
            <a:r>
              <a:rPr lang="ar-KW" sz="1600" b="1" u="sng" dirty="0" smtClean="0">
                <a:solidFill>
                  <a:schemeClr val="tx2"/>
                </a:solidFill>
              </a:rPr>
              <a:t>المعتمدة:</a:t>
            </a:r>
          </a:p>
          <a:p>
            <a:pPr algn="justLow" rtl="1"/>
            <a:r>
              <a:rPr lang="en-GB" sz="1600" dirty="0" smtClean="0">
                <a:solidFill>
                  <a:schemeClr val="tx2"/>
                </a:solidFill>
              </a:rPr>
              <a:t>*</a:t>
            </a:r>
            <a:r>
              <a:rPr lang="en-GB" sz="1600" dirty="0">
                <a:solidFill>
                  <a:schemeClr val="tx2"/>
                </a:solidFill>
              </a:rPr>
              <a:t>Chartered Financial Analyst (CFA) </a:t>
            </a:r>
          </a:p>
          <a:p>
            <a:pPr marL="0" indent="0" algn="justLow" rtl="1">
              <a:buNone/>
            </a:pPr>
            <a:r>
              <a:rPr lang="en-GB" sz="1600" dirty="0">
                <a:solidFill>
                  <a:schemeClr val="tx2"/>
                </a:solidFill>
              </a:rPr>
              <a:t>* </a:t>
            </a:r>
            <a:r>
              <a:rPr lang="ar-KW" sz="1600" dirty="0">
                <a:solidFill>
                  <a:schemeClr val="tx2"/>
                </a:solidFill>
              </a:rPr>
              <a:t>يجوز معادلة اجتياز اختبار المستوى الأول أو الثاني كخبرة سنة واحدة في مجالات مهنية مشابهة، واجتياز اختبار المستوى الثالث كخبرة سنتين في مجالات مهنية مشابهة.</a:t>
            </a:r>
          </a:p>
          <a:p>
            <a:pPr algn="justLow" rtl="1"/>
            <a:r>
              <a:rPr lang="en-GB" sz="1600" dirty="0" smtClean="0">
                <a:solidFill>
                  <a:schemeClr val="tx2"/>
                </a:solidFill>
              </a:rPr>
              <a:t>Financial </a:t>
            </a:r>
            <a:r>
              <a:rPr lang="en-GB" sz="1600" dirty="0">
                <a:solidFill>
                  <a:schemeClr val="tx2"/>
                </a:solidFill>
              </a:rPr>
              <a:t>Risk Manager (FRM)</a:t>
            </a:r>
          </a:p>
          <a:p>
            <a:pPr algn="justLow" rtl="1"/>
            <a:r>
              <a:rPr lang="ar-KW" sz="1600" dirty="0" smtClean="0">
                <a:solidFill>
                  <a:schemeClr val="tx2"/>
                </a:solidFill>
              </a:rPr>
              <a:t>أي </a:t>
            </a:r>
            <a:r>
              <a:rPr lang="ar-KW" sz="1600" dirty="0">
                <a:solidFill>
                  <a:schemeClr val="tx2"/>
                </a:solidFill>
              </a:rPr>
              <a:t>شهادات مهنية أخرى تحددها الهيئة</a:t>
            </a:r>
            <a:r>
              <a:rPr lang="ar-KW" sz="2100" dirty="0">
                <a:solidFill>
                  <a:schemeClr val="tx2"/>
                </a:solidFill>
              </a:rPr>
              <a:t>.</a:t>
            </a:r>
          </a:p>
        </p:txBody>
      </p:sp>
      <p:sp>
        <p:nvSpPr>
          <p:cNvPr id="12" name="Title 1"/>
          <p:cNvSpPr txBox="1">
            <a:spLocks/>
          </p:cNvSpPr>
          <p:nvPr/>
        </p:nvSpPr>
        <p:spPr>
          <a:xfrm>
            <a:off x="2627794" y="274638"/>
            <a:ext cx="605901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400" b="1" dirty="0" smtClean="0">
                <a:solidFill>
                  <a:schemeClr val="tx2"/>
                </a:solidFill>
              </a:rPr>
              <a:t>مثال على متطلبات الكفاءة المهنية والقدرة الفنية </a:t>
            </a:r>
            <a:br>
              <a:rPr lang="ar-KW" sz="2400" b="1" dirty="0" smtClean="0">
                <a:solidFill>
                  <a:schemeClr val="tx2"/>
                </a:solidFill>
              </a:rPr>
            </a:br>
            <a:r>
              <a:rPr lang="ar-KW" sz="2400" b="1" dirty="0" smtClean="0">
                <a:solidFill>
                  <a:schemeClr val="tx2"/>
                </a:solidFill>
              </a:rPr>
              <a:t>للوظائف واجبة التسجيل</a:t>
            </a:r>
            <a:endParaRPr lang="ar-KW" sz="2400" b="1" dirty="0">
              <a:solidFill>
                <a:schemeClr val="tx2"/>
              </a:solidFill>
            </a:endParaRPr>
          </a:p>
        </p:txBody>
      </p:sp>
    </p:spTree>
    <p:extLst>
      <p:ext uri="{BB962C8B-B14F-4D97-AF65-F5344CB8AC3E}">
        <p14:creationId xmlns:p14="http://schemas.microsoft.com/office/powerpoint/2010/main" val="2623132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400" b="1" dirty="0">
                <a:solidFill>
                  <a:schemeClr val="tx2"/>
                </a:solidFill>
              </a:rPr>
              <a:t>أبرز التعديلات </a:t>
            </a:r>
            <a:r>
              <a:rPr lang="ar-KW" sz="2400" b="1" dirty="0" smtClean="0">
                <a:solidFill>
                  <a:schemeClr val="tx2"/>
                </a:solidFill>
              </a:rPr>
              <a:t>التي </a:t>
            </a:r>
            <a:r>
              <a:rPr lang="ar-KW" sz="2400" b="1" dirty="0">
                <a:solidFill>
                  <a:schemeClr val="tx2"/>
                </a:solidFill>
              </a:rPr>
              <a:t>تمت على التعليمات بشأن القواعد الكفاءة والنزاهة للأشخاص المرخص لهم</a:t>
            </a:r>
          </a:p>
        </p:txBody>
      </p:sp>
      <p:sp>
        <p:nvSpPr>
          <p:cNvPr id="4" name="Slide Number Placeholder 3"/>
          <p:cNvSpPr>
            <a:spLocks noGrp="1"/>
          </p:cNvSpPr>
          <p:nvPr>
            <p:ph type="sldNum" sz="quarter" idx="12"/>
          </p:nvPr>
        </p:nvSpPr>
        <p:spPr/>
        <p:txBody>
          <a:bodyPr/>
          <a:lstStyle/>
          <a:p>
            <a:fld id="{2E51A151-84BD-4E71-B744-C440629F458B}" type="slidenum">
              <a:rPr lang="en-US" smtClean="0"/>
              <a:pPr/>
              <a:t>19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justLow" rtl="1">
              <a:buNone/>
            </a:pPr>
            <a:r>
              <a:rPr lang="ar-KW" sz="2400" dirty="0" smtClean="0">
                <a:solidFill>
                  <a:schemeClr val="tx2"/>
                </a:solidFill>
              </a:rPr>
              <a:t>ب) تم التعديل على </a:t>
            </a:r>
            <a:r>
              <a:rPr lang="ar-KW" sz="2400" dirty="0">
                <a:solidFill>
                  <a:schemeClr val="tx2"/>
                </a:solidFill>
              </a:rPr>
              <a:t>شروط ومحددات إضافية واجب توافرها في شاغلي الوظائف واجبة التسجيل لدى الأشخاص المرخص لهم الذين يمارسون نشاطهم وفق أحكام الشريعة </a:t>
            </a:r>
            <a:r>
              <a:rPr lang="ar-KW" sz="2400" dirty="0" smtClean="0">
                <a:solidFill>
                  <a:schemeClr val="tx2"/>
                </a:solidFill>
              </a:rPr>
              <a:t>الإسلامية:</a:t>
            </a:r>
          </a:p>
          <a:p>
            <a:pPr algn="justLow" rtl="1"/>
            <a:r>
              <a:rPr lang="ar-KW" sz="2400" b="1" u="sng" dirty="0">
                <a:solidFill>
                  <a:schemeClr val="tx2"/>
                </a:solidFill>
              </a:rPr>
              <a:t>مسؤول التدقيق الشرعي: </a:t>
            </a:r>
          </a:p>
          <a:p>
            <a:pPr marL="514350" indent="-514350" algn="justLow" rtl="1">
              <a:buFont typeface="+mj-lt"/>
              <a:buAutoNum type="arabicPeriod"/>
            </a:pPr>
            <a:r>
              <a:rPr lang="ar-KW" sz="2400" dirty="0">
                <a:solidFill>
                  <a:schemeClr val="tx2"/>
                </a:solidFill>
              </a:rPr>
              <a:t>يشترط أن يكون المرشح لوظيفة مسؤول التدقيق الشرعي حاصلاً على شهادة جامعية أو مهنية في مجالات فقه المعاملات المالية وفق أحكام الشريعة الإسلامية مـــن جهـــة مشهود لهــا بالكفاءة، أو أن يكون حاصلاً على دورة علمية في فقه المعاملات المالية لا تقل مدتها عن فصلين دراسيين من قبل إحدى كليات الشريعة الإسلامية أو إحدى مؤسسات التعليم الخاص. </a:t>
            </a:r>
          </a:p>
          <a:p>
            <a:pPr marL="514350" indent="-514350" algn="justLow" rtl="1">
              <a:buFont typeface="+mj-lt"/>
              <a:buAutoNum type="arabicPeriod"/>
            </a:pPr>
            <a:r>
              <a:rPr lang="ar-KW" sz="2400" dirty="0">
                <a:solidFill>
                  <a:schemeClr val="tx2"/>
                </a:solidFill>
              </a:rPr>
              <a:t>وأن تكون لديه خبرة لا تقل عن سنتين في مجال التدقيق الشرعي.</a:t>
            </a:r>
          </a:p>
          <a:p>
            <a:pPr marL="0" indent="0" algn="r" rtl="1">
              <a:buNone/>
            </a:pPr>
            <a:endParaRPr lang="ar-KW" sz="2400" dirty="0" smtClean="0">
              <a:solidFill>
                <a:schemeClr val="tx2"/>
              </a:solidFill>
            </a:endParaRPr>
          </a:p>
        </p:txBody>
      </p:sp>
    </p:spTree>
    <p:extLst>
      <p:ext uri="{BB962C8B-B14F-4D97-AF65-F5344CB8AC3E}">
        <p14:creationId xmlns:p14="http://schemas.microsoft.com/office/powerpoint/2010/main" val="2864037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7"/>
            <a:ext cx="8229600" cy="4525963"/>
          </a:xfrm>
        </p:spPr>
        <p:txBody>
          <a:bodyPr>
            <a:normAutofit/>
          </a:bodyPr>
          <a:lstStyle/>
          <a:p>
            <a:pPr marL="0" indent="0" algn="just" rtl="1" fontAlgn="base">
              <a:spcBef>
                <a:spcPct val="0"/>
              </a:spcBef>
              <a:spcAft>
                <a:spcPts val="600"/>
              </a:spcAft>
              <a:buNone/>
            </a:pPr>
            <a:endParaRPr lang="ar-KW" sz="2800" dirty="0" smtClean="0">
              <a:solidFill>
                <a:srgbClr val="FF0000"/>
              </a:solidFill>
              <a:latin typeface="Calibri" pitchFamily="34" charset="0"/>
            </a:endParaRPr>
          </a:p>
          <a:p>
            <a:pPr marL="0" indent="0" algn="justLow" rtl="1" fontAlgn="base">
              <a:spcBef>
                <a:spcPct val="0"/>
              </a:spcBef>
              <a:spcAft>
                <a:spcPts val="600"/>
              </a:spcAft>
              <a:buNone/>
            </a:pPr>
            <a:r>
              <a:rPr lang="ar-KW" sz="2400" dirty="0" smtClean="0">
                <a:solidFill>
                  <a:schemeClr val="tx2"/>
                </a:solidFill>
                <a:latin typeface="Calibri" pitchFamily="34" charset="0"/>
              </a:rPr>
              <a:t>تهدف إدارة </a:t>
            </a:r>
            <a:r>
              <a:rPr lang="ar-KW" sz="2400" dirty="0">
                <a:solidFill>
                  <a:schemeClr val="tx2"/>
                </a:solidFill>
                <a:latin typeface="Calibri" pitchFamily="34" charset="0"/>
              </a:rPr>
              <a:t>التراخيص </a:t>
            </a:r>
            <a:r>
              <a:rPr lang="ar-KW" sz="2400" dirty="0" smtClean="0">
                <a:solidFill>
                  <a:schemeClr val="tx2"/>
                </a:solidFill>
                <a:latin typeface="Calibri" pitchFamily="34" charset="0"/>
              </a:rPr>
              <a:t>والتسجيل من خلال هذه الورشة </a:t>
            </a:r>
            <a:r>
              <a:rPr lang="ar-KW" sz="2400" dirty="0">
                <a:solidFill>
                  <a:schemeClr val="tx2"/>
                </a:solidFill>
                <a:latin typeface="Calibri" pitchFamily="34" charset="0"/>
              </a:rPr>
              <a:t>توضيح </a:t>
            </a:r>
            <a:r>
              <a:rPr lang="ar-KW" sz="2400" dirty="0" smtClean="0">
                <a:solidFill>
                  <a:schemeClr val="tx2"/>
                </a:solidFill>
                <a:latin typeface="Calibri" pitchFamily="34" charset="0"/>
              </a:rPr>
              <a:t>قرار </a:t>
            </a:r>
            <a:r>
              <a:rPr lang="ar-KW" sz="2400" dirty="0">
                <a:solidFill>
                  <a:schemeClr val="tx2"/>
                </a:solidFill>
                <a:latin typeface="Calibri" pitchFamily="34" charset="0"/>
              </a:rPr>
              <a:t>هيئة أسواق </a:t>
            </a:r>
            <a:r>
              <a:rPr lang="ar-KW" sz="2400" dirty="0" smtClean="0">
                <a:solidFill>
                  <a:schemeClr val="tx2"/>
                </a:solidFill>
                <a:latin typeface="Calibri" pitchFamily="34" charset="0"/>
              </a:rPr>
              <a:t>المال رقم (52) لسنة 2015 بإصدار تعليمات هيئة أسواق المال رقم </a:t>
            </a:r>
            <a:r>
              <a:rPr lang="ar-KW" sz="2400" dirty="0">
                <a:solidFill>
                  <a:schemeClr val="tx2"/>
                </a:solidFill>
                <a:latin typeface="Calibri" pitchFamily="34" charset="0"/>
              </a:rPr>
              <a:t>(1) لسنة </a:t>
            </a:r>
            <a:r>
              <a:rPr lang="ar-KW" sz="2400" dirty="0" smtClean="0">
                <a:solidFill>
                  <a:schemeClr val="tx2"/>
                </a:solidFill>
                <a:latin typeface="Calibri" pitchFamily="34" charset="0"/>
              </a:rPr>
              <a:t>2015 بشأن </a:t>
            </a:r>
            <a:r>
              <a:rPr lang="ar-KW" sz="2400" dirty="0">
                <a:solidFill>
                  <a:schemeClr val="tx2"/>
                </a:solidFill>
                <a:latin typeface="Calibri" pitchFamily="34" charset="0"/>
              </a:rPr>
              <a:t>قواعد الكفاءة والنزاهة للأشخاص المرخص </a:t>
            </a:r>
            <a:r>
              <a:rPr lang="ar-KW" sz="2400" dirty="0" smtClean="0">
                <a:solidFill>
                  <a:schemeClr val="tx2"/>
                </a:solidFill>
                <a:latin typeface="Calibri" pitchFamily="34" charset="0"/>
              </a:rPr>
              <a:t>لهم والإجراءات </a:t>
            </a:r>
            <a:r>
              <a:rPr lang="ar-KW" sz="2400" dirty="0">
                <a:solidFill>
                  <a:schemeClr val="tx2"/>
                </a:solidFill>
                <a:latin typeface="Calibri" pitchFamily="34" charset="0"/>
              </a:rPr>
              <a:t>الخاصة بآلية الترشح للمناصب وتسجيل الوظائف واجبة </a:t>
            </a:r>
            <a:r>
              <a:rPr lang="ar-KW" sz="2400" dirty="0" smtClean="0">
                <a:solidFill>
                  <a:schemeClr val="tx2"/>
                </a:solidFill>
                <a:latin typeface="Calibri" pitchFamily="34" charset="0"/>
              </a:rPr>
              <a:t>التسجيل المنصوص عليها بالقانون </a:t>
            </a:r>
            <a:r>
              <a:rPr lang="ar-KW" sz="2400" dirty="0">
                <a:solidFill>
                  <a:schemeClr val="tx2"/>
                </a:solidFill>
                <a:latin typeface="Calibri" pitchFamily="34" charset="0"/>
              </a:rPr>
              <a:t>رقم 7 لسنة 2010 بشأن إنشاء هيئة أسواق المال وتنظيم نشاط الأوراق المالية </a:t>
            </a:r>
            <a:r>
              <a:rPr lang="ar-KW" sz="2400" dirty="0" smtClean="0">
                <a:solidFill>
                  <a:schemeClr val="tx2"/>
                </a:solidFill>
                <a:latin typeface="Calibri" pitchFamily="34" charset="0"/>
              </a:rPr>
              <a:t>ولائحته التنفيذية والقرارات والتعليمات الصادرة بهذا الشأن. </a:t>
            </a:r>
            <a:endParaRPr lang="ar-KW" sz="24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3"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400" b="1" dirty="0">
                <a:solidFill>
                  <a:schemeClr val="tx2"/>
                </a:solidFill>
              </a:rPr>
              <a:t>أبرز التعديلات </a:t>
            </a:r>
            <a:r>
              <a:rPr lang="ar-KW" sz="2400" b="1" dirty="0" smtClean="0">
                <a:solidFill>
                  <a:schemeClr val="tx2"/>
                </a:solidFill>
              </a:rPr>
              <a:t>التي </a:t>
            </a:r>
            <a:r>
              <a:rPr lang="ar-KW" sz="2400" b="1" dirty="0">
                <a:solidFill>
                  <a:schemeClr val="tx2"/>
                </a:solidFill>
              </a:rPr>
              <a:t>تمت على التعليمات بشأن القواعد الكفاءة والنزاهة للأشخاص المرخص لهم</a:t>
            </a:r>
          </a:p>
        </p:txBody>
      </p:sp>
      <p:sp>
        <p:nvSpPr>
          <p:cNvPr id="4" name="Slide Number Placeholder 3"/>
          <p:cNvSpPr>
            <a:spLocks noGrp="1"/>
          </p:cNvSpPr>
          <p:nvPr>
            <p:ph type="sldNum" sz="quarter" idx="12"/>
          </p:nvPr>
        </p:nvSpPr>
        <p:spPr/>
        <p:txBody>
          <a:bodyPr/>
          <a:lstStyle/>
          <a:p>
            <a:fld id="{2E51A151-84BD-4E71-B744-C440629F458B}" type="slidenum">
              <a:rPr lang="en-US" smtClean="0"/>
              <a:pPr/>
              <a:t>20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algn="justLow" rtl="1"/>
            <a:r>
              <a:rPr lang="ar-KW" sz="2400" b="1" u="sng" dirty="0" smtClean="0">
                <a:solidFill>
                  <a:schemeClr val="tx2"/>
                </a:solidFill>
              </a:rPr>
              <a:t>الوظائف </a:t>
            </a:r>
            <a:r>
              <a:rPr lang="ar-KW" sz="2400" b="1" u="sng" dirty="0">
                <a:solidFill>
                  <a:schemeClr val="tx2"/>
                </a:solidFill>
              </a:rPr>
              <a:t>واجبة التسجيل الأخرى: </a:t>
            </a:r>
            <a:endParaRPr lang="ar-KW" sz="2400" b="1" u="sng" dirty="0" smtClean="0">
              <a:solidFill>
                <a:schemeClr val="tx2"/>
              </a:solidFill>
            </a:endParaRPr>
          </a:p>
          <a:p>
            <a:pPr marL="514350" indent="-514350" algn="justLow" rtl="1">
              <a:buFont typeface="+mj-lt"/>
              <a:buAutoNum type="arabicPeriod"/>
            </a:pPr>
            <a:r>
              <a:rPr lang="ar-KW" sz="2400" dirty="0" smtClean="0">
                <a:solidFill>
                  <a:schemeClr val="tx2"/>
                </a:solidFill>
              </a:rPr>
              <a:t>يتعين </a:t>
            </a:r>
            <a:r>
              <a:rPr lang="ar-KW" sz="2400" dirty="0">
                <a:solidFill>
                  <a:schemeClr val="tx2"/>
                </a:solidFill>
              </a:rPr>
              <a:t>أن يكون المرشح لتلك الوظائف قد شارك خلال الثلاثة سنوات السابقة لطلب ترشيحه في برامج تدريبية في فقه المعاملات المالية وفق أحكام الشريعة الإسلامية مـــن جهـــة مشهود لهــا بالكفاءة. </a:t>
            </a:r>
            <a:endParaRPr lang="ar-KW" sz="2400" dirty="0" smtClean="0">
              <a:solidFill>
                <a:schemeClr val="tx2"/>
              </a:solidFill>
            </a:endParaRPr>
          </a:p>
          <a:p>
            <a:pPr marL="0" indent="0" algn="justLow" rtl="1">
              <a:buNone/>
            </a:pPr>
            <a:r>
              <a:rPr lang="ar-KW" sz="2400" b="1" dirty="0" smtClean="0">
                <a:solidFill>
                  <a:schemeClr val="tx2"/>
                </a:solidFill>
              </a:rPr>
              <a:t>	أو</a:t>
            </a:r>
            <a:endParaRPr lang="ar-KW" sz="2400" b="1" dirty="0">
              <a:solidFill>
                <a:schemeClr val="tx2"/>
              </a:solidFill>
            </a:endParaRPr>
          </a:p>
          <a:p>
            <a:pPr marL="514350" indent="-514350" algn="justLow" rtl="1">
              <a:buFont typeface="+mj-lt"/>
              <a:buAutoNum type="arabicPeriod" startAt="2"/>
            </a:pPr>
            <a:r>
              <a:rPr lang="ar-KW" sz="2400" dirty="0" smtClean="0">
                <a:solidFill>
                  <a:schemeClr val="tx2"/>
                </a:solidFill>
              </a:rPr>
              <a:t>أن </a:t>
            </a:r>
            <a:r>
              <a:rPr lang="ar-KW" sz="2400" dirty="0">
                <a:solidFill>
                  <a:schemeClr val="tx2"/>
                </a:solidFill>
              </a:rPr>
              <a:t>يشارك المرشح في تلك البرامج التدريبية خلال فترة لا تتجاوز سنة من تاريخ تسجيله بالوظيفة واجبة التسجيل، وذلك في حالة عدم مشاركته في تلك البرامج قبل طلب ترشيحه. </a:t>
            </a:r>
          </a:p>
          <a:p>
            <a:pPr marL="0" indent="0" algn="justLow" rtl="1">
              <a:buNone/>
            </a:pPr>
            <a:r>
              <a:rPr lang="ar-KW" sz="2400" b="1" dirty="0" smtClean="0">
                <a:solidFill>
                  <a:schemeClr val="tx2"/>
                </a:solidFill>
              </a:rPr>
              <a:t>	أو</a:t>
            </a:r>
            <a:endParaRPr lang="ar-KW" sz="2400" b="1" dirty="0">
              <a:solidFill>
                <a:schemeClr val="tx2"/>
              </a:solidFill>
            </a:endParaRPr>
          </a:p>
          <a:p>
            <a:pPr marL="514350" indent="-514350" algn="justLow" rtl="1">
              <a:buFont typeface="+mj-lt"/>
              <a:buAutoNum type="arabicPeriod" startAt="3"/>
            </a:pPr>
            <a:r>
              <a:rPr lang="ar-KW" sz="2400" dirty="0" smtClean="0">
                <a:solidFill>
                  <a:schemeClr val="tx2"/>
                </a:solidFill>
              </a:rPr>
              <a:t>أن </a:t>
            </a:r>
            <a:r>
              <a:rPr lang="ar-KW" sz="2400" dirty="0">
                <a:solidFill>
                  <a:schemeClr val="tx2"/>
                </a:solidFill>
              </a:rPr>
              <a:t>يكون قد شغل لمدة ثلاث سنوات على الأقل وظائف يتصل اختصاصها في مجال العمل المالي الإسلامي في مؤسسات مالية أو مصرفية إسلامية. </a:t>
            </a:r>
          </a:p>
        </p:txBody>
      </p:sp>
    </p:spTree>
    <p:extLst>
      <p:ext uri="{BB962C8B-B14F-4D97-AF65-F5344CB8AC3E}">
        <p14:creationId xmlns:p14="http://schemas.microsoft.com/office/powerpoint/2010/main" val="26018424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21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fontScale="47500" lnSpcReduction="20000"/>
          </a:bodyPr>
          <a:lstStyle/>
          <a:p>
            <a:pPr marL="0" indent="0" algn="r" rtl="1">
              <a:buNone/>
            </a:pPr>
            <a:r>
              <a:rPr lang="ar-KW" sz="3300" b="1" u="sng" dirty="0" smtClean="0">
                <a:solidFill>
                  <a:schemeClr val="tx2"/>
                </a:solidFill>
              </a:rPr>
              <a:t>‌عضوية </a:t>
            </a:r>
            <a:r>
              <a:rPr lang="ar-KW" sz="3300" b="1" u="sng" dirty="0">
                <a:solidFill>
                  <a:schemeClr val="tx2"/>
                </a:solidFill>
              </a:rPr>
              <a:t>مجلس الإدارة: </a:t>
            </a:r>
            <a:endParaRPr lang="ar-KW" sz="3300" b="1" u="sng" dirty="0" smtClean="0">
              <a:solidFill>
                <a:schemeClr val="tx2"/>
              </a:solidFill>
            </a:endParaRPr>
          </a:p>
          <a:p>
            <a:pPr marL="0" indent="0" algn="r" rtl="1">
              <a:buNone/>
            </a:pPr>
            <a:endParaRPr lang="ar-KW" sz="3300" b="1" u="sng" dirty="0">
              <a:solidFill>
                <a:schemeClr val="tx2"/>
              </a:solidFill>
            </a:endParaRPr>
          </a:p>
          <a:p>
            <a:pPr marL="514350" indent="-514350" algn="r" rtl="1">
              <a:buFont typeface="+mj-lt"/>
              <a:buAutoNum type="arabicPeriod"/>
            </a:pPr>
            <a:r>
              <a:rPr lang="ar-KW" sz="3300" dirty="0" smtClean="0">
                <a:solidFill>
                  <a:schemeClr val="tx2"/>
                </a:solidFill>
              </a:rPr>
              <a:t>تقديم </a:t>
            </a:r>
            <a:r>
              <a:rPr lang="ar-KW" sz="3300" dirty="0">
                <a:solidFill>
                  <a:schemeClr val="tx2"/>
                </a:solidFill>
              </a:rPr>
              <a:t>جميع طلبات الترشيح لعضوية مجلس إدارة الشخص المرخص له وفق النموذج المرفق بشأن طلب الترشح للمناصب لدى الشخص المرخص له، </a:t>
            </a:r>
            <a:r>
              <a:rPr lang="ar-KW" sz="3300" dirty="0" smtClean="0">
                <a:solidFill>
                  <a:schemeClr val="tx2"/>
                </a:solidFill>
              </a:rPr>
              <a:t>مع </a:t>
            </a:r>
            <a:r>
              <a:rPr lang="ar-KW" sz="3300" dirty="0">
                <a:solidFill>
                  <a:schemeClr val="tx2"/>
                </a:solidFill>
              </a:rPr>
              <a:t>تزويد الهيئة بجميع المستندات والمعلومات المطلوبة في النموذج </a:t>
            </a:r>
            <a:r>
              <a:rPr lang="ar-KW" sz="3300" dirty="0" smtClean="0">
                <a:solidFill>
                  <a:schemeClr val="tx2"/>
                </a:solidFill>
              </a:rPr>
              <a:t>عند </a:t>
            </a:r>
            <a:r>
              <a:rPr lang="ar-KW" sz="3300" dirty="0">
                <a:solidFill>
                  <a:schemeClr val="tx2"/>
                </a:solidFill>
              </a:rPr>
              <a:t>تقديم </a:t>
            </a:r>
            <a:r>
              <a:rPr lang="ar-KW" sz="3300" dirty="0" smtClean="0">
                <a:solidFill>
                  <a:schemeClr val="tx2"/>
                </a:solidFill>
              </a:rPr>
              <a:t>الطلب، ومراعاة </a:t>
            </a:r>
            <a:r>
              <a:rPr lang="ar-KW" sz="3300" dirty="0">
                <a:solidFill>
                  <a:schemeClr val="tx2"/>
                </a:solidFill>
              </a:rPr>
              <a:t>إرفاق كتاب يتضمن الآتي:</a:t>
            </a:r>
          </a:p>
          <a:p>
            <a:pPr marL="0" indent="0" algn="r" rtl="1">
              <a:buNone/>
            </a:pPr>
            <a:r>
              <a:rPr lang="ar-KW" sz="3300" dirty="0" smtClean="0">
                <a:solidFill>
                  <a:schemeClr val="tx2"/>
                </a:solidFill>
              </a:rPr>
              <a:t>	• أسباب </a:t>
            </a:r>
            <a:r>
              <a:rPr lang="ar-KW" sz="3300" dirty="0">
                <a:solidFill>
                  <a:schemeClr val="tx2"/>
                </a:solidFill>
              </a:rPr>
              <a:t>رغبة الشخص المرخص له فتح باب الترشيح.</a:t>
            </a:r>
          </a:p>
          <a:p>
            <a:pPr marL="0" indent="0" algn="r" rtl="1">
              <a:buNone/>
            </a:pPr>
            <a:r>
              <a:rPr lang="ar-KW" sz="3300" dirty="0" smtClean="0">
                <a:solidFill>
                  <a:schemeClr val="tx2"/>
                </a:solidFill>
              </a:rPr>
              <a:t>	• جدول </a:t>
            </a:r>
            <a:r>
              <a:rPr lang="ar-KW" sz="3300" dirty="0">
                <a:solidFill>
                  <a:schemeClr val="tx2"/>
                </a:solidFill>
              </a:rPr>
              <a:t>يوضح عدد المرشحين وأسماءهم واسم الشخص الاعتباري </a:t>
            </a:r>
            <a:r>
              <a:rPr lang="ar-KW" sz="3300" dirty="0" smtClean="0">
                <a:solidFill>
                  <a:schemeClr val="tx2"/>
                </a:solidFill>
              </a:rPr>
              <a:t>الذي </a:t>
            </a:r>
            <a:r>
              <a:rPr lang="ar-KW" sz="3300" dirty="0">
                <a:solidFill>
                  <a:schemeClr val="tx2"/>
                </a:solidFill>
              </a:rPr>
              <a:t>يمثله إن وجد.</a:t>
            </a:r>
          </a:p>
          <a:p>
            <a:pPr marL="0" indent="0" algn="r" rtl="1">
              <a:buNone/>
            </a:pPr>
            <a:r>
              <a:rPr lang="ar-KW" sz="3300" dirty="0" smtClean="0">
                <a:solidFill>
                  <a:schemeClr val="tx2"/>
                </a:solidFill>
              </a:rPr>
              <a:t>	• إقرار  </a:t>
            </a:r>
            <a:r>
              <a:rPr lang="ar-KW" sz="3300" dirty="0">
                <a:solidFill>
                  <a:schemeClr val="tx2"/>
                </a:solidFill>
              </a:rPr>
              <a:t>بأن الشخص المرخص له استلم جميع طلبات الترشيح خلال فترة الإعلان</a:t>
            </a:r>
            <a:r>
              <a:rPr lang="ar-KW" sz="3300" dirty="0" smtClean="0">
                <a:solidFill>
                  <a:schemeClr val="tx2"/>
                </a:solidFill>
              </a:rPr>
              <a:t>.</a:t>
            </a:r>
          </a:p>
          <a:p>
            <a:pPr marL="0" indent="0" algn="r" rtl="1">
              <a:buNone/>
            </a:pPr>
            <a:endParaRPr lang="ar-KW" sz="3300" dirty="0">
              <a:solidFill>
                <a:srgbClr val="FF0000"/>
              </a:solidFill>
            </a:endParaRPr>
          </a:p>
          <a:p>
            <a:pPr marL="0" indent="0" algn="r" rtl="1">
              <a:buNone/>
            </a:pPr>
            <a:r>
              <a:rPr lang="ar-KW" sz="3300" b="1" u="sng" dirty="0" smtClean="0">
                <a:solidFill>
                  <a:srgbClr val="FF0000"/>
                </a:solidFill>
              </a:rPr>
              <a:t>ملاحظة: التأكد بأن جميع المرشحين مستوفون للشروط والمعايير الواردة في قواعد الكفاءة والنزاهة قبل تقديم الطلبات.</a:t>
            </a:r>
          </a:p>
          <a:p>
            <a:pPr marL="0" indent="0" algn="r" rtl="1">
              <a:buNone/>
            </a:pPr>
            <a:endParaRPr lang="ar-KW" sz="3300" dirty="0">
              <a:solidFill>
                <a:schemeClr val="tx2"/>
              </a:solidFill>
            </a:endParaRPr>
          </a:p>
          <a:p>
            <a:pPr marL="514350" indent="-514350" algn="r" rtl="1">
              <a:buFont typeface="+mj-lt"/>
              <a:buAutoNum type="arabicPeriod" startAt="2"/>
            </a:pPr>
            <a:r>
              <a:rPr lang="ar-KW" sz="3300" dirty="0" smtClean="0">
                <a:solidFill>
                  <a:schemeClr val="tx2"/>
                </a:solidFill>
              </a:rPr>
              <a:t>تقوم </a:t>
            </a:r>
            <a:r>
              <a:rPr lang="ar-KW" sz="3300" dirty="0">
                <a:solidFill>
                  <a:schemeClr val="tx2"/>
                </a:solidFill>
              </a:rPr>
              <a:t>الهيئة بالبت في طلبات الترشيح لعضوية مجلس الإدارة المقدمة إليها وفق النموذج المعتمد بشأن المرشحين، </a:t>
            </a:r>
            <a:r>
              <a:rPr lang="ar-KW" sz="3300" dirty="0" smtClean="0">
                <a:solidFill>
                  <a:schemeClr val="tx2"/>
                </a:solidFill>
              </a:rPr>
              <a:t>بعد </a:t>
            </a:r>
            <a:r>
              <a:rPr lang="ar-KW" sz="3300" dirty="0">
                <a:solidFill>
                  <a:schemeClr val="tx2"/>
                </a:solidFill>
              </a:rPr>
              <a:t>استيفاء كافة المستندات والمعلومات </a:t>
            </a:r>
            <a:r>
              <a:rPr lang="ar-KW" sz="3300" dirty="0" smtClean="0">
                <a:solidFill>
                  <a:schemeClr val="tx2"/>
                </a:solidFill>
              </a:rPr>
              <a:t>المطلوبة. وينبغي </a:t>
            </a:r>
            <a:r>
              <a:rPr lang="ar-KW" sz="3300" dirty="0">
                <a:solidFill>
                  <a:schemeClr val="tx2"/>
                </a:solidFill>
              </a:rPr>
              <a:t>على الأشخاص المرخص لهم مراعاة أخذ موافقة الهيئة على طلبات الترشح قبل تحديد موعد انعقاد الجمعية العامة حتى لا ينتج عن ذلك تأخير لموعد انعقادها. </a:t>
            </a:r>
          </a:p>
          <a:p>
            <a:pPr marL="514350" indent="-514350" algn="r" rtl="1">
              <a:buFont typeface="+mj-lt"/>
              <a:buAutoNum type="arabicPeriod" startAt="2"/>
            </a:pPr>
            <a:endParaRPr lang="ar-KW" sz="3300" dirty="0">
              <a:solidFill>
                <a:schemeClr val="tx2"/>
              </a:solidFill>
            </a:endParaRPr>
          </a:p>
          <a:p>
            <a:pPr marL="514350" indent="-514350" algn="r" rtl="1">
              <a:buFont typeface="+mj-lt"/>
              <a:buAutoNum type="arabicPeriod" startAt="2"/>
            </a:pPr>
            <a:r>
              <a:rPr lang="ar-KW" sz="3300" dirty="0" smtClean="0">
                <a:solidFill>
                  <a:schemeClr val="tx2"/>
                </a:solidFill>
              </a:rPr>
              <a:t>يقوم </a:t>
            </a:r>
            <a:r>
              <a:rPr lang="ar-KW" sz="3300" dirty="0">
                <a:solidFill>
                  <a:schemeClr val="tx2"/>
                </a:solidFill>
              </a:rPr>
              <a:t>الشخص المرخص له بتقديم طلب تعديل البيانات في سجل الأشخاص المرخص لهم بعد الانتهاء من الإجراءات اللازمة مرفقاً </a:t>
            </a:r>
            <a:r>
              <a:rPr lang="ar-KW" sz="3300" dirty="0" smtClean="0">
                <a:solidFill>
                  <a:schemeClr val="tx2"/>
                </a:solidFill>
              </a:rPr>
              <a:t>بشهادة لمن يهمه الأمر النهائية الصادرة من وزارة التجارة والصناعة.</a:t>
            </a:r>
            <a:endParaRPr lang="ar-KW" sz="3300" dirty="0">
              <a:solidFill>
                <a:schemeClr val="tx2"/>
              </a:solidFill>
            </a:endParaRPr>
          </a:p>
          <a:p>
            <a:pPr marL="0" indent="0" algn="r" rtl="1">
              <a:buNone/>
            </a:pPr>
            <a:endParaRPr lang="ar-KW" sz="3300" dirty="0">
              <a:solidFill>
                <a:schemeClr val="tx2"/>
              </a:solidFill>
            </a:endParaRPr>
          </a:p>
        </p:txBody>
      </p:sp>
      <p:sp>
        <p:nvSpPr>
          <p:cNvPr id="12" name="Title 1"/>
          <p:cNvSpPr txBox="1">
            <a:spLocks/>
          </p:cNvSpPr>
          <p:nvPr/>
        </p:nvSpPr>
        <p:spPr>
          <a:xfrm>
            <a:off x="2627794" y="274638"/>
            <a:ext cx="605901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400" b="1" dirty="0">
                <a:solidFill>
                  <a:schemeClr val="tx2"/>
                </a:solidFill>
              </a:rPr>
              <a:t>آلية تقديم طلب الترشيح والتسجيل </a:t>
            </a:r>
          </a:p>
        </p:txBody>
      </p:sp>
    </p:spTree>
    <p:extLst>
      <p:ext uri="{BB962C8B-B14F-4D97-AF65-F5344CB8AC3E}">
        <p14:creationId xmlns:p14="http://schemas.microsoft.com/office/powerpoint/2010/main" val="4765409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rPr>
              <a:t>الإجراءات الخاصة بآلية الترشح </a:t>
            </a:r>
            <a:br>
              <a:rPr lang="ar-KW" sz="3200" b="1" dirty="0">
                <a:solidFill>
                  <a:schemeClr val="tx2"/>
                </a:solidFill>
                <a:latin typeface="Sakkal Majalla" pitchFamily="2" charset="-78"/>
              </a:rPr>
            </a:br>
            <a:r>
              <a:rPr lang="ar-KW" sz="3200" b="1" dirty="0">
                <a:solidFill>
                  <a:schemeClr val="tx2"/>
                </a:solidFill>
                <a:latin typeface="Sakkal Majalla" pitchFamily="2" charset="-78"/>
              </a:rPr>
              <a:t>لأعضاء مجلس الإدارة</a:t>
            </a:r>
            <a:endParaRPr lang="en-US" dirty="0">
              <a:solidFill>
                <a:schemeClr val="tx2"/>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69168093"/>
              </p:ext>
            </p:extLst>
          </p:nvPr>
        </p:nvGraphicFramePr>
        <p:xfrm>
          <a:off x="457200" y="1600207"/>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E51A151-84BD-4E71-B744-C440629F458B}" type="slidenum">
              <a:rPr lang="en-US" smtClean="0"/>
              <a:pPr/>
              <a:t>22</a:t>
            </a:fld>
            <a:endParaRPr lang="en-US" dirty="0"/>
          </a:p>
        </p:txBody>
      </p:sp>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3403" y="381001"/>
            <a:ext cx="3170956" cy="914400"/>
          </a:xfrm>
          <a:prstGeom prst="rect">
            <a:avLst/>
          </a:prstGeom>
        </p:spPr>
      </p:pic>
      <p:pic>
        <p:nvPicPr>
          <p:cNvPr id="11"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884378" y="1864559"/>
            <a:ext cx="744767"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2400" b="1" dirty="0" smtClean="0"/>
              <a:t>أولاً:</a:t>
            </a:r>
            <a:endParaRPr lang="en-US" sz="2400" b="1" dirty="0"/>
          </a:p>
        </p:txBody>
      </p:sp>
      <p:sp>
        <p:nvSpPr>
          <p:cNvPr id="12" name="TextBox 11"/>
          <p:cNvSpPr txBox="1"/>
          <p:nvPr/>
        </p:nvSpPr>
        <p:spPr>
          <a:xfrm>
            <a:off x="7873271" y="3140968"/>
            <a:ext cx="744767"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2400" b="1" dirty="0" smtClean="0"/>
              <a:t>ثانياً</a:t>
            </a:r>
            <a:r>
              <a:rPr lang="ar-KW" b="1" dirty="0" smtClean="0"/>
              <a:t>:</a:t>
            </a:r>
            <a:endParaRPr lang="en-US" b="1" dirty="0"/>
          </a:p>
        </p:txBody>
      </p:sp>
      <p:sp>
        <p:nvSpPr>
          <p:cNvPr id="13" name="TextBox 12"/>
          <p:cNvSpPr txBox="1"/>
          <p:nvPr/>
        </p:nvSpPr>
        <p:spPr>
          <a:xfrm>
            <a:off x="7884376" y="4005064"/>
            <a:ext cx="684557"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2400" b="1" dirty="0" smtClean="0"/>
              <a:t>ثالثاً</a:t>
            </a:r>
            <a:r>
              <a:rPr lang="ar-KW" b="1" dirty="0" smtClean="0"/>
              <a:t>:</a:t>
            </a:r>
            <a:endParaRPr lang="en-US" b="1" dirty="0"/>
          </a:p>
        </p:txBody>
      </p:sp>
      <p:sp>
        <p:nvSpPr>
          <p:cNvPr id="14" name="TextBox 13"/>
          <p:cNvSpPr txBox="1"/>
          <p:nvPr/>
        </p:nvSpPr>
        <p:spPr>
          <a:xfrm>
            <a:off x="7859946" y="5229200"/>
            <a:ext cx="744767"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2400" b="1" dirty="0" smtClean="0"/>
              <a:t>رابعاً</a:t>
            </a:r>
            <a:r>
              <a:rPr lang="ar-KW" b="1" dirty="0" smtClean="0"/>
              <a:t>:</a:t>
            </a:r>
            <a:endParaRPr lang="en-US" b="1" dirty="0"/>
          </a:p>
        </p:txBody>
      </p:sp>
    </p:spTree>
    <p:extLst>
      <p:ext uri="{BB962C8B-B14F-4D97-AF65-F5344CB8AC3E}">
        <p14:creationId xmlns:p14="http://schemas.microsoft.com/office/powerpoint/2010/main" val="20877215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23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fontScale="55000" lnSpcReduction="20000"/>
          </a:bodyPr>
          <a:lstStyle/>
          <a:p>
            <a:pPr marL="0" indent="0" algn="r" rtl="1">
              <a:buNone/>
            </a:pPr>
            <a:r>
              <a:rPr lang="ar-KW" sz="3300" b="1" u="sng" dirty="0" smtClean="0">
                <a:solidFill>
                  <a:schemeClr val="tx2"/>
                </a:solidFill>
              </a:rPr>
              <a:t>‌الوظائف </a:t>
            </a:r>
            <a:r>
              <a:rPr lang="ar-KW" sz="3300" b="1" u="sng" dirty="0">
                <a:solidFill>
                  <a:schemeClr val="tx2"/>
                </a:solidFill>
              </a:rPr>
              <a:t>واجبة التسجيل:</a:t>
            </a:r>
          </a:p>
          <a:p>
            <a:pPr marL="0" indent="0" algn="r" rtl="1">
              <a:buNone/>
            </a:pPr>
            <a:endParaRPr lang="ar-KW" sz="3300" dirty="0">
              <a:solidFill>
                <a:schemeClr val="tx2"/>
              </a:solidFill>
            </a:endParaRPr>
          </a:p>
          <a:p>
            <a:pPr marL="514350" indent="-514350" algn="r" rtl="1">
              <a:buFont typeface="+mj-lt"/>
              <a:buAutoNum type="arabicPeriod"/>
            </a:pPr>
            <a:r>
              <a:rPr lang="ar-KW" sz="3300" dirty="0" smtClean="0">
                <a:solidFill>
                  <a:schemeClr val="tx2"/>
                </a:solidFill>
              </a:rPr>
              <a:t>يتم </a:t>
            </a:r>
            <a:r>
              <a:rPr lang="ar-KW" sz="3300" dirty="0">
                <a:solidFill>
                  <a:schemeClr val="tx2"/>
                </a:solidFill>
              </a:rPr>
              <a:t>تقديم طلب الترشيح للوظائف واجبة التسجيل إلى هيئة أسواق المال وفق النموذج المرفق بشأن طلب الترشح للمناصب لدى الشخص المرخص له، على أن يتم تزويد الهيئة بجميع المستندات والمعلومات المطلوبة في النموذج عند تقديم الطلب مع مراعاة إرفاق كتاب يتضمن عدد المرشحين وأسماءهم ومسمياتهم الوظيفية والوظائف واجبة التسجيل المراد تسجيلهم بها. </a:t>
            </a:r>
            <a:endParaRPr lang="ar-KW" sz="3300" dirty="0" smtClean="0">
              <a:solidFill>
                <a:schemeClr val="tx2"/>
              </a:solidFill>
            </a:endParaRPr>
          </a:p>
          <a:p>
            <a:pPr marL="0" indent="0" algn="r" rtl="1">
              <a:buNone/>
            </a:pPr>
            <a:endParaRPr lang="ar-KW" sz="3300" b="1" u="sng" dirty="0">
              <a:solidFill>
                <a:srgbClr val="FF0000"/>
              </a:solidFill>
            </a:endParaRPr>
          </a:p>
          <a:p>
            <a:pPr marL="0" indent="0" algn="r" rtl="1">
              <a:buNone/>
            </a:pPr>
            <a:r>
              <a:rPr lang="ar-KW" sz="3300" b="1" u="sng" dirty="0" smtClean="0">
                <a:solidFill>
                  <a:srgbClr val="FF0000"/>
                </a:solidFill>
              </a:rPr>
              <a:t>ملاحظة</a:t>
            </a:r>
            <a:r>
              <a:rPr lang="ar-KW" sz="2900" b="1" u="sng" dirty="0">
                <a:solidFill>
                  <a:srgbClr val="FF0000"/>
                </a:solidFill>
              </a:rPr>
              <a:t>: التأكد بأن </a:t>
            </a:r>
            <a:r>
              <a:rPr lang="ar-KW" sz="2900" b="1" u="sng" dirty="0" smtClean="0">
                <a:solidFill>
                  <a:srgbClr val="FF0000"/>
                </a:solidFill>
              </a:rPr>
              <a:t>المرشح مستوفٍ </a:t>
            </a:r>
            <a:r>
              <a:rPr lang="ar-KW" sz="2900" b="1" u="sng" dirty="0">
                <a:solidFill>
                  <a:srgbClr val="FF0000"/>
                </a:solidFill>
              </a:rPr>
              <a:t>للشروط والمعايير الواردة في قواعد الكفاءة والنزاهة قبل تقديم </a:t>
            </a:r>
            <a:r>
              <a:rPr lang="ar-KW" sz="2900" b="1" u="sng" dirty="0" smtClean="0">
                <a:solidFill>
                  <a:srgbClr val="FF0000"/>
                </a:solidFill>
              </a:rPr>
              <a:t>الطلب.</a:t>
            </a:r>
            <a:endParaRPr lang="ar-KW" sz="2900" b="1" u="sng" dirty="0">
              <a:solidFill>
                <a:srgbClr val="FF0000"/>
              </a:solidFill>
            </a:endParaRPr>
          </a:p>
          <a:p>
            <a:pPr marL="514350" indent="-514350" algn="r" rtl="1">
              <a:buFont typeface="+mj-lt"/>
              <a:buAutoNum type="arabicPeriod"/>
            </a:pPr>
            <a:endParaRPr lang="ar-KW" sz="3300" dirty="0">
              <a:solidFill>
                <a:schemeClr val="tx2"/>
              </a:solidFill>
            </a:endParaRPr>
          </a:p>
          <a:p>
            <a:pPr marL="514350" indent="-514350" algn="r" rtl="1">
              <a:buFont typeface="+mj-lt"/>
              <a:buAutoNum type="arabicPeriod" startAt="2"/>
            </a:pPr>
            <a:r>
              <a:rPr lang="ar-KW" sz="3300" dirty="0" smtClean="0">
                <a:solidFill>
                  <a:schemeClr val="tx2"/>
                </a:solidFill>
              </a:rPr>
              <a:t>تقوم </a:t>
            </a:r>
            <a:r>
              <a:rPr lang="ar-KW" sz="3300" dirty="0">
                <a:solidFill>
                  <a:schemeClr val="tx2"/>
                </a:solidFill>
              </a:rPr>
              <a:t>الهيئة بالبت في طلبات الترشح للوظائف واجبة التسجيل المقدمة إليها وفق النموذج المعتمد بشأن المرشحين، وبعد استيفاء كافة المستندات والمعلومات </a:t>
            </a:r>
            <a:r>
              <a:rPr lang="ar-KW" sz="3300" dirty="0" smtClean="0">
                <a:solidFill>
                  <a:schemeClr val="tx2"/>
                </a:solidFill>
              </a:rPr>
              <a:t>المطلوبة. </a:t>
            </a:r>
            <a:r>
              <a:rPr lang="ar-KW" sz="3300" dirty="0">
                <a:solidFill>
                  <a:schemeClr val="tx2"/>
                </a:solidFill>
              </a:rPr>
              <a:t>وينبغي على الأشخاص المرخص لهم مراعاة أخذ موافقة الهيئة المسبقة على طلبات الترشيح قبل مزاولة أي موظف لوظيفة واجبة التسجيل.</a:t>
            </a:r>
          </a:p>
          <a:p>
            <a:pPr marL="514350" indent="-514350" algn="r" rtl="1">
              <a:buFont typeface="+mj-lt"/>
              <a:buAutoNum type="arabicPeriod" startAt="2"/>
            </a:pPr>
            <a:endParaRPr lang="ar-KW" sz="3300" dirty="0" smtClean="0">
              <a:solidFill>
                <a:schemeClr val="tx2"/>
              </a:solidFill>
            </a:endParaRPr>
          </a:p>
          <a:p>
            <a:pPr marL="514350" indent="-514350" algn="r" rtl="1">
              <a:buFont typeface="+mj-lt"/>
              <a:buAutoNum type="arabicPeriod" startAt="2"/>
            </a:pPr>
            <a:r>
              <a:rPr lang="ar-KW" sz="3300" dirty="0" smtClean="0">
                <a:solidFill>
                  <a:schemeClr val="tx2"/>
                </a:solidFill>
              </a:rPr>
              <a:t>يقوم </a:t>
            </a:r>
            <a:r>
              <a:rPr lang="ar-KW" sz="3300" dirty="0">
                <a:solidFill>
                  <a:schemeClr val="tx2"/>
                </a:solidFill>
              </a:rPr>
              <a:t>الشخص المرخص له بتقديم طلب تعديل البيانات في سجل الأشخاص المرخص لهم لدى الهيئة، وذلك عند تسجيل المرشح، مع تحديد تاريخ تسجيله بالوظيفة التي تمت الموافقة على ترشيحه لها من قبل الهيئة.</a:t>
            </a:r>
          </a:p>
          <a:p>
            <a:pPr marL="0" indent="0" algn="r" rtl="1">
              <a:buNone/>
            </a:pPr>
            <a:endParaRPr lang="ar-KW" sz="3300" dirty="0">
              <a:solidFill>
                <a:schemeClr val="tx2"/>
              </a:solidFill>
            </a:endParaRPr>
          </a:p>
        </p:txBody>
      </p:sp>
      <p:sp>
        <p:nvSpPr>
          <p:cNvPr id="12" name="Title 1"/>
          <p:cNvSpPr txBox="1">
            <a:spLocks/>
          </p:cNvSpPr>
          <p:nvPr/>
        </p:nvSpPr>
        <p:spPr>
          <a:xfrm>
            <a:off x="2627794" y="274638"/>
            <a:ext cx="605901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400" b="1" dirty="0">
                <a:solidFill>
                  <a:schemeClr val="tx2"/>
                </a:solidFill>
              </a:rPr>
              <a:t>آلية تقديم طلب الترشيح والتسجيل </a:t>
            </a:r>
          </a:p>
        </p:txBody>
      </p:sp>
    </p:spTree>
    <p:extLst>
      <p:ext uri="{BB962C8B-B14F-4D97-AF65-F5344CB8AC3E}">
        <p14:creationId xmlns:p14="http://schemas.microsoft.com/office/powerpoint/2010/main" val="42230380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latin typeface="Sakkal Majalla" pitchFamily="2" charset="-78"/>
              </a:rPr>
              <a:t>الإجراءات الخاصة بآلية التسجيل </a:t>
            </a:r>
            <a:br>
              <a:rPr lang="ar-KW" sz="3200" b="1" dirty="0" smtClean="0">
                <a:solidFill>
                  <a:schemeClr val="tx2"/>
                </a:solidFill>
                <a:latin typeface="Sakkal Majalla" pitchFamily="2" charset="-78"/>
              </a:rPr>
            </a:br>
            <a:r>
              <a:rPr lang="ar-KW" sz="3200" b="1" dirty="0" smtClean="0">
                <a:solidFill>
                  <a:schemeClr val="tx2"/>
                </a:solidFill>
                <a:latin typeface="Sakkal Majalla" pitchFamily="2" charset="-78"/>
              </a:rPr>
              <a:t>للوظائف واجبة التسجيل</a:t>
            </a:r>
            <a:endParaRPr lang="en-US" dirty="0">
              <a:solidFill>
                <a:schemeClr val="tx2"/>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84219865"/>
              </p:ext>
            </p:extLst>
          </p:nvPr>
        </p:nvGraphicFramePr>
        <p:xfrm>
          <a:off x="457200" y="1600207"/>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E51A151-84BD-4E71-B744-C440629F458B}" type="slidenum">
              <a:rPr lang="en-US" smtClean="0"/>
              <a:pPr/>
              <a:t>24</a:t>
            </a:fld>
            <a:endParaRPr lang="en-US" dirty="0"/>
          </a:p>
        </p:txBody>
      </p:sp>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3403" y="381001"/>
            <a:ext cx="3170956" cy="914400"/>
          </a:xfrm>
          <a:prstGeom prst="rect">
            <a:avLst/>
          </a:prstGeom>
        </p:spPr>
      </p:pic>
      <p:pic>
        <p:nvPicPr>
          <p:cNvPr id="11"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884377" y="1854581"/>
            <a:ext cx="744767"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2400" b="1" dirty="0" smtClean="0"/>
              <a:t>أولاً:</a:t>
            </a:r>
            <a:endParaRPr lang="en-US" sz="2400" b="1" dirty="0"/>
          </a:p>
        </p:txBody>
      </p:sp>
      <p:sp>
        <p:nvSpPr>
          <p:cNvPr id="12" name="TextBox 11"/>
          <p:cNvSpPr txBox="1"/>
          <p:nvPr/>
        </p:nvSpPr>
        <p:spPr>
          <a:xfrm>
            <a:off x="8036778" y="3645029"/>
            <a:ext cx="744767"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2400" b="1" dirty="0" smtClean="0"/>
              <a:t>ثانياً:</a:t>
            </a:r>
            <a:endParaRPr lang="en-US" sz="2400" b="1" dirty="0"/>
          </a:p>
        </p:txBody>
      </p:sp>
      <p:sp>
        <p:nvSpPr>
          <p:cNvPr id="13" name="TextBox 12"/>
          <p:cNvSpPr txBox="1"/>
          <p:nvPr/>
        </p:nvSpPr>
        <p:spPr>
          <a:xfrm>
            <a:off x="8036778" y="5229207"/>
            <a:ext cx="744767"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2400" b="1" dirty="0" smtClean="0"/>
              <a:t>ثالثاً:</a:t>
            </a:r>
            <a:endParaRPr lang="en-US" sz="2400" b="1" dirty="0"/>
          </a:p>
        </p:txBody>
      </p:sp>
    </p:spTree>
    <p:extLst>
      <p:ext uri="{BB962C8B-B14F-4D97-AF65-F5344CB8AC3E}">
        <p14:creationId xmlns:p14="http://schemas.microsoft.com/office/powerpoint/2010/main" val="10155361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8"/>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0"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rPr>
              <a:t>محتوى الورشة </a:t>
            </a:r>
            <a:endParaRPr lang="en-US" sz="3200" b="1" dirty="0">
              <a:solidFill>
                <a:schemeClr val="tx2"/>
              </a:solidFill>
            </a:endParaRPr>
          </a:p>
        </p:txBody>
      </p:sp>
      <p:sp>
        <p:nvSpPr>
          <p:cNvPr id="3" name="Content Placeholder 2"/>
          <p:cNvSpPr>
            <a:spLocks noGrp="1"/>
          </p:cNvSpPr>
          <p:nvPr>
            <p:ph idx="1"/>
          </p:nvPr>
        </p:nvSpPr>
        <p:spPr>
          <a:xfrm>
            <a:off x="683568" y="1628206"/>
            <a:ext cx="8229600" cy="4525963"/>
          </a:xfrm>
        </p:spPr>
        <p:txBody>
          <a:bodyPr>
            <a:normAutofit/>
          </a:bodyPr>
          <a:lstStyle/>
          <a:p>
            <a:pPr marL="228600" lvl="0" indent="-228600" algn="justLow" rtl="1" fontAlgn="base">
              <a:spcBef>
                <a:spcPct val="0"/>
              </a:spcBef>
              <a:spcAft>
                <a:spcPts val="600"/>
              </a:spcAft>
              <a:buFont typeface="+mj-lt"/>
              <a:buAutoNum type="arabicParenR"/>
            </a:pPr>
            <a:endParaRPr lang="ar-KW" sz="2400" dirty="0">
              <a:solidFill>
                <a:schemeClr val="tx2"/>
              </a:solidFill>
              <a:latin typeface="Calibri" pitchFamily="34" charset="0"/>
              <a:cs typeface="Times New Roman"/>
            </a:endParaRPr>
          </a:p>
          <a:p>
            <a:pPr marL="514350" lvl="0" indent="-514350" algn="justLow" rtl="1" fontAlgn="base">
              <a:spcBef>
                <a:spcPct val="0"/>
              </a:spcBef>
              <a:spcAft>
                <a:spcPts val="600"/>
              </a:spcAft>
              <a:buFont typeface="+mj-lt"/>
              <a:buAutoNum type="arabicParenR"/>
            </a:pPr>
            <a:r>
              <a:rPr lang="ar-KW" sz="2400" dirty="0" smtClean="0">
                <a:solidFill>
                  <a:schemeClr val="tx2"/>
                </a:solidFill>
                <a:latin typeface="Calibri" pitchFamily="34" charset="0"/>
              </a:rPr>
              <a:t>التعريفات.</a:t>
            </a:r>
          </a:p>
          <a:p>
            <a:pPr marL="514350" lvl="0" indent="-514350" algn="justLow" rtl="1" fontAlgn="base">
              <a:spcBef>
                <a:spcPct val="0"/>
              </a:spcBef>
              <a:spcAft>
                <a:spcPts val="600"/>
              </a:spcAft>
              <a:buFont typeface="+mj-lt"/>
              <a:buAutoNum type="arabicParenR"/>
            </a:pPr>
            <a:r>
              <a:rPr lang="ar-KW" sz="2400" dirty="0" smtClean="0">
                <a:solidFill>
                  <a:schemeClr val="tx2"/>
                </a:solidFill>
                <a:latin typeface="Calibri" pitchFamily="34" charset="0"/>
              </a:rPr>
              <a:t>أبرز التعديلات التي تمت على التعليمات بشأن القواعد الكفاءة والنزاهة للأشخاص المرخص لهم.</a:t>
            </a:r>
          </a:p>
          <a:p>
            <a:pPr marL="514350" lvl="0" indent="-514350" algn="justLow" rtl="1" fontAlgn="base">
              <a:spcBef>
                <a:spcPct val="0"/>
              </a:spcBef>
              <a:spcAft>
                <a:spcPts val="600"/>
              </a:spcAft>
              <a:buFont typeface="+mj-lt"/>
              <a:buAutoNum type="arabicParenR"/>
            </a:pPr>
            <a:r>
              <a:rPr lang="ar-KW" sz="2400" dirty="0">
                <a:solidFill>
                  <a:schemeClr val="tx2"/>
                </a:solidFill>
                <a:latin typeface="Calibri" pitchFamily="34" charset="0"/>
              </a:rPr>
              <a:t>آلية </a:t>
            </a:r>
            <a:r>
              <a:rPr lang="ar-KW" sz="2400" dirty="0" smtClean="0">
                <a:solidFill>
                  <a:schemeClr val="tx2"/>
                </a:solidFill>
                <a:latin typeface="Calibri" pitchFamily="34" charset="0"/>
              </a:rPr>
              <a:t>تقديم طلب الترشيح لعضوية </a:t>
            </a:r>
            <a:r>
              <a:rPr lang="ar-KW" sz="2400" dirty="0">
                <a:solidFill>
                  <a:schemeClr val="tx2"/>
                </a:solidFill>
                <a:latin typeface="Calibri" pitchFamily="34" charset="0"/>
              </a:rPr>
              <a:t>مجلس الإدارة</a:t>
            </a:r>
            <a:r>
              <a:rPr lang="ar-KW" sz="2400" dirty="0" smtClean="0">
                <a:solidFill>
                  <a:schemeClr val="tx2"/>
                </a:solidFill>
                <a:latin typeface="Calibri" pitchFamily="34" charset="0"/>
              </a:rPr>
              <a:t>.</a:t>
            </a:r>
          </a:p>
          <a:p>
            <a:pPr marL="514350" indent="-514350" algn="justLow" rtl="1" fontAlgn="base">
              <a:spcBef>
                <a:spcPct val="0"/>
              </a:spcBef>
              <a:spcAft>
                <a:spcPts val="600"/>
              </a:spcAft>
              <a:buFont typeface="+mj-lt"/>
              <a:buAutoNum type="arabicParenR"/>
            </a:pPr>
            <a:r>
              <a:rPr lang="ar-KW" sz="2400" dirty="0">
                <a:solidFill>
                  <a:schemeClr val="tx2"/>
                </a:solidFill>
                <a:latin typeface="Calibri" pitchFamily="34" charset="0"/>
              </a:rPr>
              <a:t>آلية تقديم طلب الترشيح </a:t>
            </a:r>
            <a:r>
              <a:rPr lang="ar-KW" sz="2400" dirty="0" smtClean="0">
                <a:solidFill>
                  <a:schemeClr val="tx2"/>
                </a:solidFill>
                <a:latin typeface="Calibri" pitchFamily="34" charset="0"/>
              </a:rPr>
              <a:t>والتسجيل للوظائف واجبة التسجيل.</a:t>
            </a:r>
            <a:endParaRPr lang="ar-KW" sz="2400" dirty="0">
              <a:solidFill>
                <a:schemeClr val="tx2"/>
              </a:solidFill>
              <a:latin typeface="Calibri" pitchFamily="34" charset="0"/>
            </a:endParaRPr>
          </a:p>
          <a:p>
            <a:pPr marL="514350" lvl="0" indent="-514350" algn="justLow" rtl="1" fontAlgn="base">
              <a:spcBef>
                <a:spcPct val="0"/>
              </a:spcBef>
              <a:spcAft>
                <a:spcPts val="600"/>
              </a:spcAft>
              <a:buFont typeface="+mj-lt"/>
              <a:buAutoNum type="arabicParenR"/>
            </a:pPr>
            <a:r>
              <a:rPr lang="ar-KW" sz="2400" dirty="0" smtClean="0">
                <a:solidFill>
                  <a:schemeClr val="tx2"/>
                </a:solidFill>
                <a:latin typeface="Calibri" pitchFamily="34" charset="0"/>
              </a:rPr>
              <a:t>كيفية تعبئة نموذج طلب الترشح للمناصب لدى الشخص المرخص له وفقاً لتعليمات هيئة أسواق المال رقم (1) لسنة 2015 بشأن قواعد الكفاءة والنزاهة للأشخاص المرخص لهم.</a:t>
            </a: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3"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Autofit/>
          </a:bodyPr>
          <a:lstStyle/>
          <a:p>
            <a:pPr marL="0" lvl="0" indent="0" algn="just" rtl="1">
              <a:lnSpc>
                <a:spcPct val="120000"/>
              </a:lnSpc>
              <a:buNone/>
            </a:pPr>
            <a:r>
              <a:rPr lang="ar-KW" sz="2000" b="1" u="sng" dirty="0">
                <a:solidFill>
                  <a:schemeClr val="tx2"/>
                </a:solidFill>
              </a:rPr>
              <a:t>أنشطة الأوراق المالية</a:t>
            </a:r>
          </a:p>
          <a:p>
            <a:pPr marL="0" lvl="0" indent="0" algn="just" rtl="1">
              <a:lnSpc>
                <a:spcPct val="120000"/>
              </a:lnSpc>
              <a:buNone/>
            </a:pPr>
            <a:endParaRPr lang="ar-KW" sz="900" u="sng" dirty="0" smtClean="0">
              <a:solidFill>
                <a:schemeClr val="tx2"/>
              </a:solidFill>
              <a:latin typeface="Simplified Arabic"/>
              <a:ea typeface="Calibri"/>
              <a:cs typeface="mohammad bold art 1"/>
            </a:endParaRPr>
          </a:p>
          <a:p>
            <a:pPr marL="514350" lvl="0" indent="-514350" algn="justLow" rtl="1">
              <a:buFont typeface="+mj-lt"/>
              <a:buAutoNum type="arabicParenR"/>
            </a:pPr>
            <a:r>
              <a:rPr lang="ar-EG" sz="1400" dirty="0">
                <a:solidFill>
                  <a:schemeClr val="tx2"/>
                </a:solidFill>
              </a:rPr>
              <a:t>الوساطة في شراء الأوراق المالية وبيعها لحساب الغير مقابل عمولة (وسيط أوراق مالية مسجل في بورصة الأوراق المالية). </a:t>
            </a:r>
            <a:endParaRPr lang="ar-KW" sz="1400" dirty="0">
              <a:solidFill>
                <a:schemeClr val="tx2"/>
              </a:solidFill>
            </a:endParaRPr>
          </a:p>
          <a:p>
            <a:pPr marL="514350" lvl="0" indent="-514350" algn="justLow" rtl="1">
              <a:spcAft>
                <a:spcPts val="1000"/>
              </a:spcAft>
              <a:buFont typeface="+mj-lt"/>
              <a:buAutoNum type="arabicParenR"/>
            </a:pPr>
            <a:r>
              <a:rPr lang="ar-EG" sz="1400" dirty="0">
                <a:solidFill>
                  <a:schemeClr val="tx2"/>
                </a:solidFill>
              </a:rPr>
              <a:t>الوساطة في شراء الأوراق المالية وبيعها لحساب الغير مقابل عمولة (وسيط أوراق مالية غير مسجل في بورصة الأوراق المالية).</a:t>
            </a:r>
            <a:endParaRPr lang="ar-KW" sz="1400" dirty="0">
              <a:solidFill>
                <a:schemeClr val="tx2"/>
              </a:solidFill>
            </a:endParaRPr>
          </a:p>
          <a:p>
            <a:pPr marL="514350" lvl="0" indent="-514350" algn="justLow" rtl="1">
              <a:spcAft>
                <a:spcPts val="1000"/>
              </a:spcAft>
              <a:buFont typeface="+mj-lt"/>
              <a:buAutoNum type="arabicParenR"/>
            </a:pPr>
            <a:r>
              <a:rPr lang="ar-KW" sz="1400" dirty="0">
                <a:solidFill>
                  <a:schemeClr val="tx2"/>
                </a:solidFill>
              </a:rPr>
              <a:t>تقديم الاستشارات الاستثمارية المتعلقة بالأوراق المالية مقابل عمولة (مستشار الاستثمار).</a:t>
            </a:r>
          </a:p>
          <a:p>
            <a:pPr marL="514350" lvl="0" indent="-514350" algn="justLow" rtl="1">
              <a:spcAft>
                <a:spcPts val="1000"/>
              </a:spcAft>
              <a:buFont typeface="+mj-lt"/>
              <a:buAutoNum type="arabicParenR"/>
            </a:pPr>
            <a:r>
              <a:rPr lang="ar-KW" sz="1400" dirty="0">
                <a:solidFill>
                  <a:schemeClr val="tx2"/>
                </a:solidFill>
              </a:rPr>
              <a:t>إدارة المحافظ الاستثمارية (مدير محفظة استثمار ).</a:t>
            </a:r>
          </a:p>
          <a:p>
            <a:pPr marL="514350" lvl="0" indent="-514350" algn="justLow" rtl="1">
              <a:spcAft>
                <a:spcPts val="1000"/>
              </a:spcAft>
              <a:buFont typeface="+mj-lt"/>
              <a:buAutoNum type="arabicParenR"/>
            </a:pPr>
            <a:r>
              <a:rPr lang="ar-KW" sz="1400" dirty="0">
                <a:solidFill>
                  <a:schemeClr val="tx2"/>
                </a:solidFill>
              </a:rPr>
              <a:t>تأسيس وإدارة أنظمة استثمار جماعي (مدير نظام استثمار جماعي).</a:t>
            </a:r>
          </a:p>
          <a:p>
            <a:pPr marL="514350" indent="-514350" algn="justLow" rtl="1">
              <a:lnSpc>
                <a:spcPct val="120000"/>
              </a:lnSpc>
              <a:buFont typeface="+mj-lt"/>
              <a:buAutoNum type="arabicParenR"/>
            </a:pPr>
            <a:r>
              <a:rPr lang="ar-KW" sz="1400" dirty="0">
                <a:solidFill>
                  <a:schemeClr val="tx2"/>
                </a:solidFill>
              </a:rPr>
              <a:t>حفظ الأصول المكونة لأنظمة الاستثمار الجماعي (أمين الحفظ).</a:t>
            </a:r>
          </a:p>
          <a:p>
            <a:pPr marL="514350" indent="-514350" algn="justLow" rtl="1">
              <a:lnSpc>
                <a:spcPct val="120000"/>
              </a:lnSpc>
              <a:buFont typeface="+mj-lt"/>
              <a:buAutoNum type="arabicParenR"/>
            </a:pPr>
            <a:r>
              <a:rPr lang="ar-KW" sz="1400" dirty="0">
                <a:solidFill>
                  <a:schemeClr val="tx2"/>
                </a:solidFill>
              </a:rPr>
              <a:t>المراقبة والإشراف على أنظمة الاستثمار الجماعي (مراقب الاستثمار ).</a:t>
            </a:r>
          </a:p>
          <a:p>
            <a:pPr marL="514350" indent="-514350" algn="justLow" rtl="1">
              <a:lnSpc>
                <a:spcPct val="120000"/>
              </a:lnSpc>
              <a:buFont typeface="+mj-lt"/>
              <a:buAutoNum type="arabicParenR"/>
            </a:pPr>
            <a:r>
              <a:rPr lang="ar-KW" sz="1400" dirty="0" smtClean="0">
                <a:solidFill>
                  <a:schemeClr val="tx2"/>
                </a:solidFill>
              </a:rPr>
              <a:t>عرض أو بيع أوراق مالية لصالح مصدرها أو حليفه أو الحصول على أوراق مالية من المصدر أو حليفه لغرض إعادة التسويق (وكيل اكتتاب).</a:t>
            </a:r>
          </a:p>
          <a:p>
            <a:pPr marL="514350" indent="-514350" algn="justLow" rtl="1">
              <a:lnSpc>
                <a:spcPct val="120000"/>
              </a:lnSpc>
              <a:buFont typeface="+mj-lt"/>
              <a:buAutoNum type="arabicParenR"/>
            </a:pPr>
            <a:r>
              <a:rPr lang="ar-KW" sz="1400" dirty="0" smtClean="0">
                <a:solidFill>
                  <a:schemeClr val="tx2"/>
                </a:solidFill>
              </a:rPr>
              <a:t>القيام </a:t>
            </a:r>
            <a:r>
              <a:rPr lang="ar-KW" sz="1400" dirty="0">
                <a:solidFill>
                  <a:schemeClr val="tx2"/>
                </a:solidFill>
              </a:rPr>
              <a:t>بالتصنيف الائتماني </a:t>
            </a:r>
            <a:r>
              <a:rPr lang="ar-KW" sz="1400" dirty="0" smtClean="0">
                <a:solidFill>
                  <a:schemeClr val="tx2"/>
                </a:solidFill>
              </a:rPr>
              <a:t>أو تصنيف معلومات الائتمان (وكالة تصنيف ائتماني).</a:t>
            </a:r>
          </a:p>
          <a:p>
            <a:pPr marL="514350" indent="-514350" algn="justLow" rtl="1">
              <a:lnSpc>
                <a:spcPct val="120000"/>
              </a:lnSpc>
              <a:buFont typeface="+mj-lt"/>
              <a:buAutoNum type="arabicParenR"/>
            </a:pPr>
            <a:r>
              <a:rPr lang="ar-KW" sz="1400" dirty="0" smtClean="0">
                <a:solidFill>
                  <a:schemeClr val="tx2"/>
                </a:solidFill>
              </a:rPr>
              <a:t>أي أنشطة أخرى تقرر الهيئة اعتبارها أنشطة أوراق مالية.</a:t>
            </a:r>
            <a:endParaRPr lang="en-US" sz="1400" dirty="0">
              <a:solidFill>
                <a:schemeClr val="tx2"/>
              </a:solidFill>
            </a:endParaRPr>
          </a:p>
        </p:txBody>
      </p:sp>
    </p:spTree>
    <p:extLst>
      <p:ext uri="{BB962C8B-B14F-4D97-AF65-F5344CB8AC3E}">
        <p14:creationId xmlns:p14="http://schemas.microsoft.com/office/powerpoint/2010/main" val="596348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justLow" rtl="1">
              <a:buNone/>
            </a:pPr>
            <a:r>
              <a:rPr lang="ar-KW" sz="2400" b="1" u="sng" dirty="0" smtClean="0">
                <a:solidFill>
                  <a:schemeClr val="tx2"/>
                </a:solidFill>
              </a:rPr>
              <a:t>عضو </a:t>
            </a:r>
            <a:r>
              <a:rPr lang="ar-KW" sz="2400" b="1" u="sng" dirty="0">
                <a:solidFill>
                  <a:schemeClr val="tx2"/>
                </a:solidFill>
              </a:rPr>
              <a:t>مجلس </a:t>
            </a:r>
            <a:r>
              <a:rPr lang="ar-KW" sz="2400" b="1" u="sng" dirty="0" smtClean="0">
                <a:solidFill>
                  <a:schemeClr val="tx2"/>
                </a:solidFill>
              </a:rPr>
              <a:t>الإدارة</a:t>
            </a:r>
          </a:p>
          <a:p>
            <a:pPr marL="0" indent="0" algn="r" rtl="1">
              <a:buNone/>
            </a:pPr>
            <a:endParaRPr lang="ar-KW" sz="2400" u="sng" dirty="0" smtClean="0">
              <a:solidFill>
                <a:schemeClr val="tx2"/>
              </a:solidFill>
              <a:latin typeface="Simplified Arabic"/>
              <a:ea typeface="Calibri"/>
              <a:cs typeface="mohammad bold art 1"/>
            </a:endParaRPr>
          </a:p>
          <a:p>
            <a:pPr marL="0" indent="0" algn="justLow" rtl="1">
              <a:buNone/>
            </a:pPr>
            <a:r>
              <a:rPr lang="ar-KW" sz="2400" dirty="0" smtClean="0">
                <a:solidFill>
                  <a:schemeClr val="tx2"/>
                </a:solidFill>
                <a:latin typeface="Simplified Arabic"/>
                <a:ea typeface="Calibri"/>
              </a:rPr>
              <a:t>شخص </a:t>
            </a:r>
            <a:r>
              <a:rPr lang="ar-KW" sz="2400" dirty="0">
                <a:solidFill>
                  <a:schemeClr val="tx2"/>
                </a:solidFill>
                <a:latin typeface="Simplified Arabic"/>
                <a:ea typeface="Calibri"/>
              </a:rPr>
              <a:t>طبيعي أو ممثل الشخص الاعتباري الذي يتم اختياره لشغل عضوية مجلس إدارة الشخص المرخص له.</a:t>
            </a:r>
            <a:endParaRPr lang="ar-KW" dirty="0">
              <a:solidFill>
                <a:schemeClr val="tx2"/>
              </a:solidFill>
            </a:endParaRPr>
          </a:p>
        </p:txBody>
      </p:sp>
    </p:spTree>
    <p:extLst>
      <p:ext uri="{BB962C8B-B14F-4D97-AF65-F5344CB8AC3E}">
        <p14:creationId xmlns:p14="http://schemas.microsoft.com/office/powerpoint/2010/main" val="644216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justLow" rtl="1">
              <a:buNone/>
            </a:pPr>
            <a:r>
              <a:rPr lang="ar-KW" sz="2400" b="1" u="sng" dirty="0" smtClean="0">
                <a:solidFill>
                  <a:schemeClr val="tx2"/>
                </a:solidFill>
              </a:rPr>
              <a:t>الوظائف واجبة التسجيل</a:t>
            </a:r>
            <a:endParaRPr lang="ar-KW" sz="2400" dirty="0" smtClean="0">
              <a:solidFill>
                <a:schemeClr val="tx2"/>
              </a:solidFill>
            </a:endParaRPr>
          </a:p>
          <a:p>
            <a:pPr marL="457200" indent="-457200" algn="r" rtl="1">
              <a:buFont typeface="+mj-lt"/>
              <a:buAutoNum type="arabicParenR"/>
            </a:pPr>
            <a:r>
              <a:rPr lang="ar-KW" sz="2400" dirty="0" smtClean="0">
                <a:solidFill>
                  <a:schemeClr val="tx2"/>
                </a:solidFill>
              </a:rPr>
              <a:t>الرئيس </a:t>
            </a:r>
            <a:r>
              <a:rPr lang="ar-KW" sz="2400" dirty="0">
                <a:solidFill>
                  <a:schemeClr val="tx2"/>
                </a:solidFill>
              </a:rPr>
              <a:t>التنفيذي.</a:t>
            </a:r>
          </a:p>
          <a:p>
            <a:pPr marL="457200" indent="-457200" algn="r" rtl="1">
              <a:buFont typeface="+mj-lt"/>
              <a:buAutoNum type="arabicParenR"/>
            </a:pPr>
            <a:r>
              <a:rPr lang="ar-KW" sz="2400" dirty="0" smtClean="0">
                <a:solidFill>
                  <a:schemeClr val="tx2"/>
                </a:solidFill>
              </a:rPr>
              <a:t>‌كبار </a:t>
            </a:r>
            <a:r>
              <a:rPr lang="ar-KW" sz="2400" dirty="0">
                <a:solidFill>
                  <a:schemeClr val="tx2"/>
                </a:solidFill>
              </a:rPr>
              <a:t>التنفيذيين.</a:t>
            </a:r>
          </a:p>
          <a:p>
            <a:pPr marL="457200" indent="-457200" algn="r" rtl="1">
              <a:buFont typeface="+mj-lt"/>
              <a:buAutoNum type="arabicParenR"/>
            </a:pPr>
            <a:r>
              <a:rPr lang="ar-KW" sz="2400" dirty="0" smtClean="0">
                <a:solidFill>
                  <a:schemeClr val="tx2"/>
                </a:solidFill>
              </a:rPr>
              <a:t>المدير </a:t>
            </a:r>
            <a:r>
              <a:rPr lang="ar-KW" sz="2400" dirty="0">
                <a:solidFill>
                  <a:schemeClr val="tx2"/>
                </a:solidFill>
              </a:rPr>
              <a:t>المالي.</a:t>
            </a:r>
          </a:p>
          <a:p>
            <a:pPr marL="457200" indent="-457200" algn="r" rtl="1">
              <a:buFont typeface="+mj-lt"/>
              <a:buAutoNum type="arabicParenR"/>
            </a:pPr>
            <a:r>
              <a:rPr lang="ar-KW" sz="2400" dirty="0" smtClean="0">
                <a:solidFill>
                  <a:schemeClr val="tx2"/>
                </a:solidFill>
              </a:rPr>
              <a:t>‌مسؤول </a:t>
            </a:r>
            <a:r>
              <a:rPr lang="ar-KW" sz="2400" dirty="0">
                <a:solidFill>
                  <a:schemeClr val="tx2"/>
                </a:solidFill>
              </a:rPr>
              <a:t>المطابقة والالتزام.</a:t>
            </a:r>
          </a:p>
          <a:p>
            <a:pPr marL="457200" indent="-457200" algn="r" rtl="1">
              <a:buFont typeface="+mj-lt"/>
              <a:buAutoNum type="arabicParenR"/>
            </a:pPr>
            <a:r>
              <a:rPr lang="ar-KW" sz="2400" dirty="0" smtClean="0">
                <a:solidFill>
                  <a:schemeClr val="tx2"/>
                </a:solidFill>
              </a:rPr>
              <a:t>‌مسؤول </a:t>
            </a:r>
            <a:r>
              <a:rPr lang="ar-KW" sz="2400" dirty="0">
                <a:solidFill>
                  <a:schemeClr val="tx2"/>
                </a:solidFill>
              </a:rPr>
              <a:t>التبليغ عن غسل الأموال وتمويل الإرهاب.</a:t>
            </a:r>
          </a:p>
          <a:p>
            <a:pPr marL="457200" indent="-457200" algn="r" rtl="1">
              <a:buFont typeface="+mj-lt"/>
              <a:buAutoNum type="arabicParenR"/>
            </a:pPr>
            <a:r>
              <a:rPr lang="ar-KW" sz="2400" dirty="0" smtClean="0">
                <a:solidFill>
                  <a:schemeClr val="tx2"/>
                </a:solidFill>
              </a:rPr>
              <a:t>مسؤول </a:t>
            </a:r>
            <a:r>
              <a:rPr lang="ar-KW" sz="2400" dirty="0">
                <a:solidFill>
                  <a:schemeClr val="tx2"/>
                </a:solidFill>
              </a:rPr>
              <a:t>إدارة المخاطر.</a:t>
            </a:r>
          </a:p>
          <a:p>
            <a:pPr marL="457200" indent="-457200" algn="r" rtl="1">
              <a:buFont typeface="+mj-lt"/>
              <a:buAutoNum type="arabicParenR"/>
            </a:pPr>
            <a:r>
              <a:rPr lang="ar-KW" sz="2400" dirty="0" smtClean="0">
                <a:solidFill>
                  <a:schemeClr val="tx2"/>
                </a:solidFill>
              </a:rPr>
              <a:t>‌مسؤول </a:t>
            </a:r>
            <a:r>
              <a:rPr lang="ar-KW" sz="2400" dirty="0">
                <a:solidFill>
                  <a:schemeClr val="tx2"/>
                </a:solidFill>
              </a:rPr>
              <a:t>التدقيق الداخلي.</a:t>
            </a:r>
          </a:p>
          <a:p>
            <a:pPr marL="457200" indent="-457200" algn="r" rtl="1">
              <a:buFont typeface="+mj-lt"/>
              <a:buAutoNum type="arabicParenR"/>
            </a:pPr>
            <a:r>
              <a:rPr lang="ar-KW" sz="2400" dirty="0" smtClean="0">
                <a:solidFill>
                  <a:schemeClr val="tx2"/>
                </a:solidFill>
              </a:rPr>
              <a:t>‌مسؤول </a:t>
            </a:r>
            <a:r>
              <a:rPr lang="ar-KW" sz="2400" dirty="0">
                <a:solidFill>
                  <a:schemeClr val="tx2"/>
                </a:solidFill>
              </a:rPr>
              <a:t>التدقيق الشرعي.</a:t>
            </a:r>
          </a:p>
          <a:p>
            <a:pPr marL="0" indent="0" algn="r" rtl="1">
              <a:buNone/>
            </a:pPr>
            <a:endParaRPr lang="ar-KW" dirty="0" smtClean="0">
              <a:solidFill>
                <a:schemeClr val="tx2"/>
              </a:solidFill>
            </a:endParaRPr>
          </a:p>
          <a:p>
            <a:pPr marL="0" indent="0" algn="r" rtl="1">
              <a:buNone/>
            </a:pPr>
            <a:endParaRPr lang="en-US" dirty="0">
              <a:solidFill>
                <a:schemeClr val="tx2"/>
              </a:solidFill>
            </a:endParaRPr>
          </a:p>
          <a:p>
            <a:pPr marL="0" indent="0" algn="r" rtl="1">
              <a:buNone/>
            </a:pPr>
            <a:endParaRPr lang="ar-KW" dirty="0">
              <a:solidFill>
                <a:schemeClr val="tx2"/>
              </a:solidFill>
            </a:endParaRPr>
          </a:p>
        </p:txBody>
      </p:sp>
      <p:sp>
        <p:nvSpPr>
          <p:cNvPr id="1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Tree>
    <p:extLst>
      <p:ext uri="{BB962C8B-B14F-4D97-AF65-F5344CB8AC3E}">
        <p14:creationId xmlns:p14="http://schemas.microsoft.com/office/powerpoint/2010/main" val="2472847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fontScale="70000" lnSpcReduction="20000"/>
          </a:bodyPr>
          <a:lstStyle/>
          <a:p>
            <a:pPr marL="0" indent="0" algn="r" rtl="1">
              <a:buNone/>
            </a:pPr>
            <a:endParaRPr lang="ar-KW" dirty="0" smtClean="0">
              <a:solidFill>
                <a:schemeClr val="tx2"/>
              </a:solidFill>
            </a:endParaRPr>
          </a:p>
          <a:p>
            <a:pPr marL="0" indent="0" algn="r" rtl="1">
              <a:buNone/>
            </a:pPr>
            <a:r>
              <a:rPr lang="ar-KW" sz="3400" dirty="0" smtClean="0">
                <a:solidFill>
                  <a:schemeClr val="tx2"/>
                </a:solidFill>
              </a:rPr>
              <a:t>9)  ممثلو </a:t>
            </a:r>
            <a:r>
              <a:rPr lang="ar-KW" sz="3400" dirty="0">
                <a:solidFill>
                  <a:schemeClr val="tx2"/>
                </a:solidFill>
              </a:rPr>
              <a:t>أنشطة الأوراق المالية:</a:t>
            </a:r>
          </a:p>
          <a:p>
            <a:pPr lvl="1" algn="just" rtl="1">
              <a:lnSpc>
                <a:spcPct val="120000"/>
              </a:lnSpc>
              <a:spcBef>
                <a:spcPts val="0"/>
              </a:spcBef>
              <a:buFont typeface="+mj-cs"/>
              <a:buAutoNum type="arabic2Minus"/>
            </a:pPr>
            <a:r>
              <a:rPr lang="ar-EG" dirty="0">
                <a:solidFill>
                  <a:schemeClr val="tx2"/>
                </a:solidFill>
                <a:latin typeface="Simplified Arabic"/>
                <a:ea typeface="Calibri"/>
              </a:rPr>
              <a:t>ممثل نشاط وسيط أوراق مالية مسجل في بورصة الأوراق المالية.</a:t>
            </a:r>
            <a:endParaRPr lang="en-US" sz="2000" dirty="0">
              <a:solidFill>
                <a:schemeClr val="tx2"/>
              </a:solidFill>
              <a:ea typeface="Calibri"/>
            </a:endParaRPr>
          </a:p>
          <a:p>
            <a:pPr lvl="1" algn="just" rtl="1">
              <a:lnSpc>
                <a:spcPct val="120000"/>
              </a:lnSpc>
              <a:spcBef>
                <a:spcPts val="0"/>
              </a:spcBef>
              <a:buFont typeface="+mj-cs"/>
              <a:buAutoNum type="arabic2Minus"/>
            </a:pPr>
            <a:r>
              <a:rPr lang="ar-EG" dirty="0">
                <a:solidFill>
                  <a:schemeClr val="tx2"/>
                </a:solidFill>
                <a:latin typeface="Simplified Arabic"/>
                <a:ea typeface="Calibri"/>
              </a:rPr>
              <a:t>ممثل نشاط وسيط أوراق مالية غير مسجل في بورصة الأوراق المالية.</a:t>
            </a:r>
            <a:endParaRPr lang="en-US" sz="2000" dirty="0">
              <a:solidFill>
                <a:schemeClr val="tx2"/>
              </a:solidFill>
              <a:ea typeface="Calibri"/>
            </a:endParaRPr>
          </a:p>
          <a:p>
            <a:pPr lvl="1" algn="just" rtl="1">
              <a:lnSpc>
                <a:spcPct val="120000"/>
              </a:lnSpc>
              <a:spcBef>
                <a:spcPts val="0"/>
              </a:spcBef>
              <a:buFont typeface="+mj-cs"/>
              <a:buAutoNum type="arabic2Minus"/>
            </a:pPr>
            <a:r>
              <a:rPr lang="ar-EG" dirty="0">
                <a:solidFill>
                  <a:schemeClr val="tx2"/>
                </a:solidFill>
                <a:latin typeface="Simplified Arabic"/>
                <a:ea typeface="Calibri"/>
              </a:rPr>
              <a:t>ممثل نشاط مستشار الاستثمار.</a:t>
            </a:r>
            <a:endParaRPr lang="en-US" sz="2000" dirty="0">
              <a:solidFill>
                <a:schemeClr val="tx2"/>
              </a:solidFill>
              <a:ea typeface="Calibri"/>
            </a:endParaRPr>
          </a:p>
          <a:p>
            <a:pPr lvl="1" algn="just" rtl="1">
              <a:lnSpc>
                <a:spcPct val="120000"/>
              </a:lnSpc>
              <a:spcBef>
                <a:spcPts val="0"/>
              </a:spcBef>
              <a:spcAft>
                <a:spcPts val="1000"/>
              </a:spcAft>
              <a:buFont typeface="+mj-cs"/>
              <a:buAutoNum type="arabic2Minus"/>
            </a:pPr>
            <a:r>
              <a:rPr lang="ar-EG" dirty="0">
                <a:solidFill>
                  <a:schemeClr val="tx2"/>
                </a:solidFill>
                <a:latin typeface="Simplified Arabic"/>
                <a:ea typeface="Calibri"/>
              </a:rPr>
              <a:t>ممثل نشاط مدير محفظة استثمار </a:t>
            </a:r>
            <a:r>
              <a:rPr lang="ar-EG" dirty="0" smtClean="0">
                <a:solidFill>
                  <a:schemeClr val="tx2"/>
                </a:solidFill>
                <a:latin typeface="Simplified Arabic"/>
                <a:ea typeface="Calibri"/>
              </a:rPr>
              <a:t>.</a:t>
            </a:r>
            <a:endParaRPr lang="ar-KW" sz="2000" dirty="0" smtClean="0">
              <a:solidFill>
                <a:schemeClr val="tx2"/>
              </a:solidFill>
              <a:ea typeface="Calibri"/>
            </a:endParaRPr>
          </a:p>
          <a:p>
            <a:pPr lvl="1" algn="just" rtl="1">
              <a:lnSpc>
                <a:spcPct val="120000"/>
              </a:lnSpc>
              <a:spcBef>
                <a:spcPts val="0"/>
              </a:spcBef>
              <a:spcAft>
                <a:spcPts val="1000"/>
              </a:spcAft>
              <a:buFont typeface="+mj-cs"/>
              <a:buAutoNum type="arabic2Minus"/>
            </a:pPr>
            <a:r>
              <a:rPr lang="ar-EG" dirty="0" smtClean="0">
                <a:solidFill>
                  <a:schemeClr val="tx2"/>
                </a:solidFill>
                <a:latin typeface="Simplified Arabic"/>
                <a:ea typeface="Calibri"/>
              </a:rPr>
              <a:t>ممثل </a:t>
            </a:r>
            <a:r>
              <a:rPr lang="ar-EG" dirty="0">
                <a:solidFill>
                  <a:schemeClr val="tx2"/>
                </a:solidFill>
                <a:latin typeface="Simplified Arabic"/>
                <a:ea typeface="Calibri"/>
              </a:rPr>
              <a:t>نشاط مدير نظام استثمار </a:t>
            </a:r>
            <a:r>
              <a:rPr lang="ar-EG" dirty="0" smtClean="0">
                <a:solidFill>
                  <a:schemeClr val="tx2"/>
                </a:solidFill>
                <a:latin typeface="Simplified Arabic"/>
                <a:ea typeface="Calibri"/>
              </a:rPr>
              <a:t>جماعي.</a:t>
            </a:r>
            <a:endParaRPr lang="ar-KW" sz="2400" dirty="0" smtClean="0">
              <a:solidFill>
                <a:schemeClr val="tx2"/>
              </a:solidFill>
              <a:ea typeface="Calibri"/>
            </a:endParaRPr>
          </a:p>
          <a:p>
            <a:pPr lvl="1" algn="just" rtl="1">
              <a:lnSpc>
                <a:spcPct val="120000"/>
              </a:lnSpc>
              <a:spcBef>
                <a:spcPts val="0"/>
              </a:spcBef>
              <a:spcAft>
                <a:spcPts val="1000"/>
              </a:spcAft>
              <a:buFont typeface="+mj-cs"/>
              <a:buAutoNum type="arabic2Minus"/>
            </a:pPr>
            <a:r>
              <a:rPr lang="ar-EG" dirty="0" smtClean="0">
                <a:solidFill>
                  <a:schemeClr val="tx2"/>
                </a:solidFill>
                <a:latin typeface="Simplified Arabic"/>
                <a:ea typeface="Calibri"/>
              </a:rPr>
              <a:t>ممثل </a:t>
            </a:r>
            <a:r>
              <a:rPr lang="ar-EG" dirty="0">
                <a:solidFill>
                  <a:schemeClr val="tx2"/>
                </a:solidFill>
                <a:latin typeface="Simplified Arabic"/>
                <a:ea typeface="Calibri"/>
              </a:rPr>
              <a:t>نشاط أمين </a:t>
            </a:r>
            <a:r>
              <a:rPr lang="ar-EG" dirty="0" smtClean="0">
                <a:solidFill>
                  <a:schemeClr val="tx2"/>
                </a:solidFill>
                <a:latin typeface="Simplified Arabic"/>
                <a:ea typeface="Calibri"/>
              </a:rPr>
              <a:t>الحفظ.</a:t>
            </a:r>
            <a:endParaRPr lang="ar-KW" sz="2400" dirty="0" smtClean="0">
              <a:solidFill>
                <a:schemeClr val="tx2"/>
              </a:solidFill>
              <a:ea typeface="Calibri"/>
            </a:endParaRPr>
          </a:p>
          <a:p>
            <a:pPr lvl="1" algn="just" rtl="1">
              <a:lnSpc>
                <a:spcPct val="120000"/>
              </a:lnSpc>
              <a:spcBef>
                <a:spcPts val="0"/>
              </a:spcBef>
              <a:spcAft>
                <a:spcPts val="1000"/>
              </a:spcAft>
              <a:buFont typeface="+mj-cs"/>
              <a:buAutoNum type="arabic2Minus"/>
            </a:pPr>
            <a:r>
              <a:rPr lang="ar-EG" dirty="0" smtClean="0">
                <a:solidFill>
                  <a:schemeClr val="tx2"/>
                </a:solidFill>
                <a:latin typeface="Simplified Arabic"/>
                <a:ea typeface="Calibri"/>
              </a:rPr>
              <a:t>ممثل </a:t>
            </a:r>
            <a:r>
              <a:rPr lang="ar-EG" dirty="0">
                <a:solidFill>
                  <a:schemeClr val="tx2"/>
                </a:solidFill>
                <a:latin typeface="Simplified Arabic"/>
                <a:ea typeface="Calibri"/>
              </a:rPr>
              <a:t>نشاط مراقب الاستثمار </a:t>
            </a:r>
            <a:r>
              <a:rPr lang="ar-EG" dirty="0" smtClean="0">
                <a:solidFill>
                  <a:schemeClr val="tx2"/>
                </a:solidFill>
                <a:latin typeface="Simplified Arabic"/>
                <a:ea typeface="Calibri"/>
              </a:rPr>
              <a:t>.</a:t>
            </a:r>
            <a:endParaRPr lang="ar-KW" sz="2400" dirty="0" smtClean="0">
              <a:solidFill>
                <a:schemeClr val="tx2"/>
              </a:solidFill>
              <a:ea typeface="Calibri"/>
            </a:endParaRPr>
          </a:p>
          <a:p>
            <a:pPr lvl="1" algn="just" rtl="1">
              <a:lnSpc>
                <a:spcPct val="120000"/>
              </a:lnSpc>
              <a:spcBef>
                <a:spcPts val="0"/>
              </a:spcBef>
              <a:spcAft>
                <a:spcPts val="1000"/>
              </a:spcAft>
              <a:buFont typeface="+mj-cs"/>
              <a:buAutoNum type="arabic2Minus"/>
            </a:pPr>
            <a:r>
              <a:rPr lang="ar-EG" dirty="0" smtClean="0">
                <a:solidFill>
                  <a:schemeClr val="tx2"/>
                </a:solidFill>
                <a:latin typeface="Simplified Arabic"/>
                <a:ea typeface="Calibri"/>
              </a:rPr>
              <a:t>ممثل </a:t>
            </a:r>
            <a:r>
              <a:rPr lang="ar-EG" dirty="0">
                <a:solidFill>
                  <a:schemeClr val="tx2"/>
                </a:solidFill>
                <a:latin typeface="Simplified Arabic"/>
                <a:ea typeface="Calibri"/>
              </a:rPr>
              <a:t>نشاط وكيل </a:t>
            </a:r>
            <a:r>
              <a:rPr lang="ar-EG" dirty="0" smtClean="0">
                <a:solidFill>
                  <a:schemeClr val="tx2"/>
                </a:solidFill>
                <a:latin typeface="Simplified Arabic"/>
                <a:ea typeface="Calibri"/>
              </a:rPr>
              <a:t>اكتتاب.</a:t>
            </a:r>
            <a:endParaRPr lang="ar-KW" sz="2400" dirty="0" smtClean="0">
              <a:solidFill>
                <a:schemeClr val="tx2"/>
              </a:solidFill>
              <a:ea typeface="Calibri"/>
            </a:endParaRPr>
          </a:p>
          <a:p>
            <a:pPr lvl="1" algn="just" rtl="1">
              <a:lnSpc>
                <a:spcPct val="120000"/>
              </a:lnSpc>
              <a:spcBef>
                <a:spcPts val="0"/>
              </a:spcBef>
              <a:spcAft>
                <a:spcPts val="1000"/>
              </a:spcAft>
              <a:buFont typeface="+mj-cs"/>
              <a:buAutoNum type="arabic2Minus"/>
            </a:pPr>
            <a:r>
              <a:rPr lang="ar-EG" dirty="0" smtClean="0">
                <a:solidFill>
                  <a:schemeClr val="tx2"/>
                </a:solidFill>
                <a:latin typeface="Simplified Arabic"/>
                <a:ea typeface="Calibri"/>
              </a:rPr>
              <a:t>ممثل </a:t>
            </a:r>
            <a:r>
              <a:rPr lang="ar-EG" dirty="0">
                <a:solidFill>
                  <a:schemeClr val="tx2"/>
                </a:solidFill>
                <a:latin typeface="Simplified Arabic"/>
                <a:ea typeface="Calibri"/>
              </a:rPr>
              <a:t>نشاط وكالة تصنيف ائتماني.</a:t>
            </a:r>
            <a:endParaRPr lang="en-US" sz="2400" dirty="0">
              <a:solidFill>
                <a:schemeClr val="tx2"/>
              </a:solidFill>
              <a:ea typeface="Calibri"/>
            </a:endParaRPr>
          </a:p>
          <a:p>
            <a:pPr marL="0" indent="0" algn="r" rtl="1">
              <a:buNone/>
            </a:pPr>
            <a:endParaRPr lang="ar-KW" dirty="0" smtClean="0">
              <a:solidFill>
                <a:schemeClr val="tx2"/>
              </a:solidFill>
            </a:endParaRPr>
          </a:p>
          <a:p>
            <a:pPr marL="0" indent="0" algn="r" rtl="1">
              <a:buNone/>
            </a:pPr>
            <a:endParaRPr lang="en-US" dirty="0">
              <a:solidFill>
                <a:schemeClr val="tx2"/>
              </a:solidFill>
            </a:endParaRPr>
          </a:p>
          <a:p>
            <a:pPr marL="0" indent="0" algn="r" rtl="1">
              <a:buNone/>
            </a:pPr>
            <a:endParaRPr lang="ar-KW" dirty="0">
              <a:solidFill>
                <a:schemeClr val="tx2"/>
              </a:solidFill>
            </a:endParaRPr>
          </a:p>
        </p:txBody>
      </p:sp>
      <p:sp>
        <p:nvSpPr>
          <p:cNvPr id="1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Tree>
    <p:extLst>
      <p:ext uri="{BB962C8B-B14F-4D97-AF65-F5344CB8AC3E}">
        <p14:creationId xmlns:p14="http://schemas.microsoft.com/office/powerpoint/2010/main" val="914086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justLow" rtl="1">
              <a:buNone/>
            </a:pPr>
            <a:r>
              <a:rPr lang="ar-KW" sz="2400" b="1" u="sng" dirty="0" smtClean="0">
                <a:solidFill>
                  <a:schemeClr val="tx2"/>
                </a:solidFill>
              </a:rPr>
              <a:t>الوظائف </a:t>
            </a:r>
            <a:r>
              <a:rPr lang="ar-KW" sz="2400" b="1" u="sng" dirty="0">
                <a:solidFill>
                  <a:schemeClr val="tx2"/>
                </a:solidFill>
              </a:rPr>
              <a:t>واجبة التسجيل</a:t>
            </a:r>
            <a:endParaRPr lang="ar-KW" sz="2400" b="1" u="sng" dirty="0" smtClean="0">
              <a:solidFill>
                <a:schemeClr val="tx2"/>
              </a:solidFill>
            </a:endParaRPr>
          </a:p>
          <a:p>
            <a:pPr marL="514350" indent="-514350" algn="r" rtl="1">
              <a:buFont typeface="+mj-lt"/>
              <a:buAutoNum type="arabicPeriod"/>
            </a:pPr>
            <a:endParaRPr lang="ar-KW" sz="2400" b="1" u="sng" dirty="0" smtClean="0">
              <a:solidFill>
                <a:schemeClr val="tx2"/>
              </a:solidFill>
            </a:endParaRPr>
          </a:p>
          <a:p>
            <a:pPr marL="514350" indent="-514350" algn="justLow" rtl="1">
              <a:buFont typeface="+mj-lt"/>
              <a:buAutoNum type="arabicPeriod"/>
            </a:pPr>
            <a:r>
              <a:rPr lang="ar-KW" sz="2400" b="1" u="sng" dirty="0" smtClean="0">
                <a:solidFill>
                  <a:schemeClr val="tx2"/>
                </a:solidFill>
              </a:rPr>
              <a:t>الرئيس التنفيذي:</a:t>
            </a:r>
            <a:r>
              <a:rPr lang="ar-KW" sz="2400" b="1" dirty="0" smtClean="0">
                <a:solidFill>
                  <a:schemeClr val="tx2"/>
                </a:solidFill>
              </a:rPr>
              <a:t> </a:t>
            </a:r>
            <a:r>
              <a:rPr lang="ar-KW" sz="2400" dirty="0" smtClean="0">
                <a:solidFill>
                  <a:schemeClr val="tx2"/>
                </a:solidFill>
              </a:rPr>
              <a:t>الشخص </a:t>
            </a:r>
            <a:r>
              <a:rPr lang="ar-KW" sz="2400" dirty="0">
                <a:solidFill>
                  <a:schemeClr val="tx2"/>
                </a:solidFill>
              </a:rPr>
              <a:t>الذي يعينه مجلس الإدارة من أعضاء المجلس أو من غيرهم وتكون تبعيته لمجلس الإدارة مباشرة، يناط به إدارة كافة الأعمال التنفيذية المتعلقة بالأنشطة الأساسية للشخص المرخص له، وذلك وفقاً للمسؤوليات والصلاحيات الممنوحة له</a:t>
            </a:r>
            <a:r>
              <a:rPr lang="ar-KW" sz="2400" dirty="0" smtClean="0">
                <a:solidFill>
                  <a:schemeClr val="tx2"/>
                </a:solidFill>
              </a:rPr>
              <a:t>.</a:t>
            </a:r>
          </a:p>
          <a:p>
            <a:pPr marL="514350" indent="-514350" algn="r" rtl="1">
              <a:buFont typeface="+mj-lt"/>
              <a:buAutoNum type="arabicPeriod"/>
            </a:pPr>
            <a:endParaRPr lang="ar-KW" sz="2400" dirty="0" smtClean="0">
              <a:solidFill>
                <a:schemeClr val="tx2"/>
              </a:solidFill>
            </a:endParaRPr>
          </a:p>
          <a:p>
            <a:pPr marL="514350" indent="-514350" algn="justLow" rtl="1">
              <a:buFont typeface="+mj-lt"/>
              <a:buAutoNum type="arabicPeriod"/>
            </a:pPr>
            <a:r>
              <a:rPr lang="ar-KW" sz="2400" b="1" u="sng" dirty="0">
                <a:solidFill>
                  <a:schemeClr val="tx2"/>
                </a:solidFill>
              </a:rPr>
              <a:t>كبار </a:t>
            </a:r>
            <a:r>
              <a:rPr lang="ar-KW" sz="2400" b="1" u="sng" dirty="0" smtClean="0">
                <a:solidFill>
                  <a:schemeClr val="tx2"/>
                </a:solidFill>
              </a:rPr>
              <a:t>التنفيذيين:</a:t>
            </a:r>
            <a:r>
              <a:rPr lang="ar-KW" sz="2400" dirty="0" smtClean="0">
                <a:solidFill>
                  <a:schemeClr val="tx2"/>
                </a:solidFill>
              </a:rPr>
              <a:t> </a:t>
            </a:r>
            <a:r>
              <a:rPr lang="ar-KW" sz="2400" dirty="0">
                <a:solidFill>
                  <a:schemeClr val="tx2"/>
                </a:solidFill>
              </a:rPr>
              <a:t>الأشخاص الذين يشغلون وظائف تنفيذية ويقومون بالأعمال المهمة والأساسية المرتبطة بأنشطة الأوراق المالية التي يمارسها الشخص المرخص له</a:t>
            </a:r>
            <a:r>
              <a:rPr lang="ar-KW" sz="2400" dirty="0" smtClean="0">
                <a:solidFill>
                  <a:schemeClr val="tx2"/>
                </a:solidFill>
              </a:rPr>
              <a:t>.</a:t>
            </a:r>
            <a:endParaRPr lang="ar-KW" sz="2400" dirty="0">
              <a:solidFill>
                <a:schemeClr val="tx2"/>
              </a:solidFill>
            </a:endParaRPr>
          </a:p>
          <a:p>
            <a:pPr marL="514350" indent="-514350" algn="r" rtl="1">
              <a:buFont typeface="+mj-lt"/>
              <a:buAutoNum type="arabicPeriod"/>
            </a:pPr>
            <a:endParaRPr lang="en-US" dirty="0">
              <a:solidFill>
                <a:schemeClr val="tx2"/>
              </a:solidFill>
            </a:endParaRPr>
          </a:p>
          <a:p>
            <a:pPr marL="0" indent="0" algn="r" rtl="1">
              <a:buNone/>
            </a:pPr>
            <a:endParaRPr lang="ar-KW" dirty="0">
              <a:solidFill>
                <a:schemeClr val="tx2"/>
              </a:solidFill>
            </a:endParaRPr>
          </a:p>
        </p:txBody>
      </p:sp>
    </p:spTree>
    <p:extLst>
      <p:ext uri="{BB962C8B-B14F-4D97-AF65-F5344CB8AC3E}">
        <p14:creationId xmlns:p14="http://schemas.microsoft.com/office/powerpoint/2010/main" val="3117096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94" y="274638"/>
            <a:ext cx="6059015" cy="1143000"/>
          </a:xfrm>
        </p:spPr>
        <p:txBody>
          <a:bodyPr>
            <a:normAutofit/>
          </a:bodyPr>
          <a:lstStyle/>
          <a:p>
            <a:pPr algn="r" rtl="1"/>
            <a:r>
              <a:rPr lang="ar-KW" sz="2800" b="1" dirty="0" smtClean="0">
                <a:solidFill>
                  <a:schemeClr val="tx2"/>
                </a:solidFill>
              </a:rPr>
              <a:t>التعريفات</a:t>
            </a:r>
            <a:endParaRPr lang="ar-KW" sz="28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marL="0" indent="0" algn="r" rtl="1">
              <a:buNone/>
            </a:pPr>
            <a:endParaRPr lang="ar-KW" sz="2400" b="1" u="sng" dirty="0" smtClean="0">
              <a:solidFill>
                <a:schemeClr val="tx2"/>
              </a:solidFill>
            </a:endParaRPr>
          </a:p>
          <a:p>
            <a:pPr marL="514350" indent="-514350" algn="justLow" rtl="1">
              <a:buFont typeface="+mj-lt"/>
              <a:buAutoNum type="arabicPeriod" startAt="3"/>
            </a:pPr>
            <a:r>
              <a:rPr lang="ar-KW" sz="2400" b="1" u="sng" dirty="0" smtClean="0">
                <a:solidFill>
                  <a:schemeClr val="tx2"/>
                </a:solidFill>
              </a:rPr>
              <a:t>المدير </a:t>
            </a:r>
            <a:r>
              <a:rPr lang="ar-KW" sz="2400" b="1" u="sng" dirty="0">
                <a:solidFill>
                  <a:schemeClr val="tx2"/>
                </a:solidFill>
              </a:rPr>
              <a:t>المالي:</a:t>
            </a:r>
            <a:r>
              <a:rPr lang="ar-KW" sz="2400" dirty="0">
                <a:solidFill>
                  <a:schemeClr val="tx2"/>
                </a:solidFill>
              </a:rPr>
              <a:t> الشخص الذي يقوم بمسؤولية الإشراف على النظم المحاسبية والمالية لدى الشخص المرخص له. </a:t>
            </a:r>
            <a:endParaRPr lang="ar-KW" sz="2400" dirty="0" smtClean="0">
              <a:solidFill>
                <a:schemeClr val="tx2"/>
              </a:solidFill>
            </a:endParaRPr>
          </a:p>
          <a:p>
            <a:pPr marL="514350" indent="-514350" algn="r" rtl="1">
              <a:buFont typeface="+mj-lt"/>
              <a:buAutoNum type="arabicPeriod" startAt="3"/>
            </a:pPr>
            <a:endParaRPr lang="ar-KW" sz="2400" b="1" u="sng" dirty="0" smtClean="0">
              <a:solidFill>
                <a:schemeClr val="tx2"/>
              </a:solidFill>
            </a:endParaRPr>
          </a:p>
          <a:p>
            <a:pPr marL="514350" indent="-514350" algn="justLow" rtl="1">
              <a:buFont typeface="+mj-lt"/>
              <a:buAutoNum type="arabicPeriod" startAt="3"/>
            </a:pPr>
            <a:r>
              <a:rPr lang="ar-KW" sz="2400" b="1" u="sng" dirty="0" smtClean="0">
                <a:solidFill>
                  <a:schemeClr val="tx2"/>
                </a:solidFill>
              </a:rPr>
              <a:t>مسؤول المطابقة والالتزام:</a:t>
            </a:r>
            <a:r>
              <a:rPr lang="ar-KW" sz="2400" b="1" dirty="0" smtClean="0">
                <a:solidFill>
                  <a:schemeClr val="tx2"/>
                </a:solidFill>
              </a:rPr>
              <a:t> </a:t>
            </a:r>
            <a:r>
              <a:rPr lang="ar-SA" sz="2400" dirty="0">
                <a:solidFill>
                  <a:schemeClr val="tx2"/>
                </a:solidFill>
              </a:rPr>
              <a:t>مسؤول تنفيذي يقوم بالتأكد من مطابقة الشخص المرخص له والتزامه بجميع القوانين والتشريعات الصادرة عن الجهات الرقابية المعنية والتزامه بالقواعد التي تحددها بورصة الأوراق المالية ووكالات المقاصة وعقود العملاء. كما يقوم بمسؤولية إعداد وتنفيذ الخطط المتعلقة بوظيفة المطابقة والالتزام بما يكفل استيفاء المتطلبات الرقابية ومراجعة الالتزامات  التعاقدية على الشخص المرخص له.  </a:t>
            </a:r>
            <a:endParaRPr lang="en-US" sz="2400" dirty="0">
              <a:solidFill>
                <a:schemeClr val="tx2"/>
              </a:solidFill>
            </a:endParaRPr>
          </a:p>
          <a:p>
            <a:pPr marL="0" indent="0" algn="r" rtl="1">
              <a:buNone/>
            </a:pPr>
            <a:r>
              <a:rPr lang="ar-KW" sz="2000" b="1" u="sng" dirty="0" smtClean="0">
                <a:solidFill>
                  <a:srgbClr val="FF0000"/>
                </a:solidFill>
              </a:rPr>
              <a:t>ملاحظة: لا يتطلب تسجيل مسؤول المطابقة والالتزام لوظيفة كبار التنفيذيين. </a:t>
            </a:r>
            <a:endParaRPr lang="ar-KW" sz="2000" b="1" u="sng" dirty="0">
              <a:solidFill>
                <a:srgbClr val="FF0000"/>
              </a:solidFill>
            </a:endParaRPr>
          </a:p>
          <a:p>
            <a:pPr marL="0" indent="0" algn="r" rtl="1">
              <a:buNone/>
            </a:pPr>
            <a:endParaRPr lang="ar-KW" dirty="0">
              <a:solidFill>
                <a:schemeClr val="tx2"/>
              </a:solidFill>
            </a:endParaRPr>
          </a:p>
        </p:txBody>
      </p:sp>
    </p:spTree>
    <p:extLst>
      <p:ext uri="{BB962C8B-B14F-4D97-AF65-F5344CB8AC3E}">
        <p14:creationId xmlns:p14="http://schemas.microsoft.com/office/powerpoint/2010/main" val="1938888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18192</TotalTime>
  <Words>2069</Words>
  <Application>Microsoft Office PowerPoint</Application>
  <PresentationFormat>On-screen Show (4:3)</PresentationFormat>
  <Paragraphs>237</Paragraphs>
  <Slides>25</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microsoft sans serif</vt:lpstr>
      <vt:lpstr>mohammad bold art 1</vt:lpstr>
      <vt:lpstr>Sakkal Majalla</vt:lpstr>
      <vt:lpstr>Simplified Arabic</vt:lpstr>
      <vt:lpstr>Times New Roman</vt:lpstr>
      <vt:lpstr>Office Theme</vt:lpstr>
      <vt:lpstr>ورشة عمل </vt:lpstr>
      <vt:lpstr>مقدمــــــــة</vt:lpstr>
      <vt:lpstr>محتوى الورشة </vt:lpstr>
      <vt:lpstr>التعريفات</vt:lpstr>
      <vt:lpstr>التعريفات</vt:lpstr>
      <vt:lpstr>التعريفات</vt:lpstr>
      <vt:lpstr>التعريفات</vt:lpstr>
      <vt:lpstr>التعريفات</vt:lpstr>
      <vt:lpstr>التعريفات</vt:lpstr>
      <vt:lpstr>التعريفات</vt:lpstr>
      <vt:lpstr>التعريفات</vt:lpstr>
      <vt:lpstr>التعريفات</vt:lpstr>
      <vt:lpstr>التعريفات</vt:lpstr>
      <vt:lpstr>أبرز التعديلات التي تمت على التعليمات بشأن القواعد الكفاءة والنزاهة للأشخاص المرخص لهم</vt:lpstr>
      <vt:lpstr>مثال على متطلبات الكفاءة المهنية والقدرة الفنية  للوظائف واجبة التسجيل</vt:lpstr>
      <vt:lpstr>PowerPoint Presentation</vt:lpstr>
      <vt:lpstr>PowerPoint Presentation</vt:lpstr>
      <vt:lpstr>PowerPoint Presentation</vt:lpstr>
      <vt:lpstr>أبرز التعديلات التي تمت على التعليمات بشأن القواعد الكفاءة والنزاهة للأشخاص المرخص لهم</vt:lpstr>
      <vt:lpstr>أبرز التعديلات التي تمت على التعليمات بشأن القواعد الكفاءة والنزاهة للأشخاص المرخص لهم</vt:lpstr>
      <vt:lpstr>PowerPoint Presentation</vt:lpstr>
      <vt:lpstr>الإجراءات الخاصة بآلية الترشح  لأعضاء مجلس الإدارة</vt:lpstr>
      <vt:lpstr>PowerPoint Presentation</vt:lpstr>
      <vt:lpstr>الإجراءات الخاصة بآلية التسجيل  للوظائف واجبة التسجيل</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Ahmad Al Nasser</cp:lastModifiedBy>
  <cp:revision>216</cp:revision>
  <cp:lastPrinted>2015-09-16T13:06:04Z</cp:lastPrinted>
  <dcterms:created xsi:type="dcterms:W3CDTF">2014-09-25T11:33:14Z</dcterms:created>
  <dcterms:modified xsi:type="dcterms:W3CDTF">2015-10-12T07:11:59Z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757907cb-dbf5-44e3-bbc8-8f252dfd3649</vt:lpwstr>
  </property>
  <property fmtid="{D5CDD505-2E9C-101B-9397-08002B2CF9AE}" pid="3" name="CMAClassification">
    <vt:lpwstr>Internal</vt:lpwstr>
  </property>
</Properties>
</file>